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4"/>
  </p:notesMasterIdLst>
  <p:handoutMasterIdLst>
    <p:handoutMasterId r:id="rId25"/>
  </p:handoutMasterIdLst>
  <p:sldIdLst>
    <p:sldId id="256" r:id="rId2"/>
    <p:sldId id="316" r:id="rId3"/>
    <p:sldId id="317" r:id="rId4"/>
    <p:sldId id="277" r:id="rId5"/>
    <p:sldId id="320" r:id="rId6"/>
    <p:sldId id="293" r:id="rId7"/>
    <p:sldId id="321" r:id="rId8"/>
    <p:sldId id="312" r:id="rId9"/>
    <p:sldId id="294" r:id="rId10"/>
    <p:sldId id="313" r:id="rId11"/>
    <p:sldId id="292" r:id="rId12"/>
    <p:sldId id="295" r:id="rId13"/>
    <p:sldId id="322" r:id="rId14"/>
    <p:sldId id="323" r:id="rId15"/>
    <p:sldId id="324" r:id="rId16"/>
    <p:sldId id="325" r:id="rId17"/>
    <p:sldId id="326" r:id="rId18"/>
    <p:sldId id="327" r:id="rId19"/>
    <p:sldId id="328" r:id="rId20"/>
    <p:sldId id="329" r:id="rId21"/>
    <p:sldId id="330" r:id="rId22"/>
    <p:sldId id="33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eo Merialdo" initials="MM" lastIdx="6" clrIdx="0">
    <p:extLst>
      <p:ext uri="{19B8F6BF-5375-455C-9EA6-DF929625EA0E}">
        <p15:presenceInfo xmlns:p15="http://schemas.microsoft.com/office/powerpoint/2012/main" userId="S-1-5-21-1082548924-846005883-314601362-6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9640"/>
    <a:srgbClr val="4FB13E"/>
    <a:srgbClr val="33CC33"/>
    <a:srgbClr val="009900"/>
    <a:srgbClr val="00CC00"/>
    <a:srgbClr val="008000"/>
    <a:srgbClr val="2D9949"/>
    <a:srgbClr val="94B961"/>
    <a:srgbClr val="13912E"/>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7"/>
  </p:normalViewPr>
  <p:slideViewPr>
    <p:cSldViewPr snapToGrid="0" snapToObjects="1">
      <p:cViewPr varScale="1">
        <p:scale>
          <a:sx n="113" d="100"/>
          <a:sy n="113" d="100"/>
        </p:scale>
        <p:origin x="126"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483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A1101C-894D-3F46-B204-E0ACD590EC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631C1382-60EB-424F-AB54-DECC0320E7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66858D-1E4F-124C-B9AA-38370227738D}" type="datetimeFigureOut">
              <a:rPr lang="it-IT" smtClean="0"/>
              <a:t>23/06/2020</a:t>
            </a:fld>
            <a:endParaRPr lang="it-IT"/>
          </a:p>
        </p:txBody>
      </p:sp>
      <p:sp>
        <p:nvSpPr>
          <p:cNvPr id="4" name="Footer Placeholder 3">
            <a:extLst>
              <a:ext uri="{FF2B5EF4-FFF2-40B4-BE49-F238E27FC236}">
                <a16:creationId xmlns:a16="http://schemas.microsoft.com/office/drawing/2014/main" id="{06701D59-6882-634A-9512-FCE9A01D0D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A4386796-9946-FA49-848A-D537940D05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5F601-200A-3845-8E78-7E5B859F4F9B}" type="slidenum">
              <a:rPr lang="it-IT" smtClean="0"/>
              <a:t>‹#›</a:t>
            </a:fld>
            <a:endParaRPr lang="it-IT"/>
          </a:p>
        </p:txBody>
      </p:sp>
    </p:spTree>
    <p:extLst>
      <p:ext uri="{BB962C8B-B14F-4D97-AF65-F5344CB8AC3E}">
        <p14:creationId xmlns:p14="http://schemas.microsoft.com/office/powerpoint/2010/main" val="1349655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8EB80-6E7B-534F-8A87-7B9A1893B5F5}" type="datetimeFigureOut">
              <a:rPr lang="en-GB" smtClean="0"/>
              <a:t>23/06/2020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1237-5F61-8845-9FDA-030A2CD9DF79}" type="slidenum">
              <a:rPr lang="en-GB" smtClean="0"/>
              <a:t>‹#›</a:t>
            </a:fld>
            <a:endParaRPr lang="en-GB"/>
          </a:p>
        </p:txBody>
      </p:sp>
    </p:spTree>
    <p:extLst>
      <p:ext uri="{BB962C8B-B14F-4D97-AF65-F5344CB8AC3E}">
        <p14:creationId xmlns:p14="http://schemas.microsoft.com/office/powerpoint/2010/main" val="286454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F4308-1CF1-4783-AA0F-7BFCF3FFDAF8}" type="slidenum">
              <a:rPr lang="en-US" smtClean="0"/>
              <a:t>15</a:t>
            </a:fld>
            <a:endParaRPr lang="en-US"/>
          </a:p>
        </p:txBody>
      </p:sp>
    </p:spTree>
    <p:extLst>
      <p:ext uri="{BB962C8B-B14F-4D97-AF65-F5344CB8AC3E}">
        <p14:creationId xmlns:p14="http://schemas.microsoft.com/office/powerpoint/2010/main" val="405735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F4308-1CF1-4783-AA0F-7BFCF3FFDAF8}" type="slidenum">
              <a:rPr lang="en-US" smtClean="0"/>
              <a:t>16</a:t>
            </a:fld>
            <a:endParaRPr lang="en-US"/>
          </a:p>
        </p:txBody>
      </p:sp>
    </p:spTree>
    <p:extLst>
      <p:ext uri="{BB962C8B-B14F-4D97-AF65-F5344CB8AC3E}">
        <p14:creationId xmlns:p14="http://schemas.microsoft.com/office/powerpoint/2010/main" val="3519559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67B3-FD2E-A644-BF31-7C88EA82ABBA}"/>
              </a:ext>
            </a:extLst>
          </p:cNvPr>
          <p:cNvSpPr>
            <a:spLocks noGrp="1"/>
          </p:cNvSpPr>
          <p:nvPr>
            <p:ph type="title" hasCustomPrompt="1"/>
          </p:nvPr>
        </p:nvSpPr>
        <p:spPr>
          <a:xfrm>
            <a:off x="784699" y="2181104"/>
            <a:ext cx="10515600" cy="866833"/>
          </a:xfrm>
        </p:spPr>
        <p:txBody>
          <a:bodyPr/>
          <a:lstStyle/>
          <a:p>
            <a:r>
              <a:rPr lang="en-GB" dirty="0"/>
              <a:t>Event Title</a:t>
            </a:r>
          </a:p>
        </p:txBody>
      </p:sp>
      <p:sp>
        <p:nvSpPr>
          <p:cNvPr id="3" name="Date Placeholder 2">
            <a:extLst>
              <a:ext uri="{FF2B5EF4-FFF2-40B4-BE49-F238E27FC236}">
                <a16:creationId xmlns:a16="http://schemas.microsoft.com/office/drawing/2014/main" id="{54CEFD1F-8309-8D40-AE90-24E8EE8A4974}"/>
              </a:ext>
            </a:extLst>
          </p:cNvPr>
          <p:cNvSpPr>
            <a:spLocks noGrp="1"/>
          </p:cNvSpPr>
          <p:nvPr>
            <p:ph type="dt" sz="half" idx="10"/>
          </p:nvPr>
        </p:nvSpPr>
        <p:spPr/>
        <p:txBody>
          <a:bodyPr/>
          <a:lstStyle/>
          <a:p>
            <a:fld id="{AF36F088-80B5-4C57-8811-EC7788F7E40F}" type="datetime1">
              <a:rPr lang="it-IT" smtClean="0"/>
              <a:t>23/06/2020</a:t>
            </a:fld>
            <a:endParaRPr lang="it-IT" dirty="0"/>
          </a:p>
        </p:txBody>
      </p:sp>
      <p:sp>
        <p:nvSpPr>
          <p:cNvPr id="5" name="Slide Number Placeholder 4">
            <a:extLst>
              <a:ext uri="{FF2B5EF4-FFF2-40B4-BE49-F238E27FC236}">
                <a16:creationId xmlns:a16="http://schemas.microsoft.com/office/drawing/2014/main" id="{0C4A1D25-226B-7C4B-8E92-6123716A3FEA}"/>
              </a:ext>
            </a:extLst>
          </p:cNvPr>
          <p:cNvSpPr>
            <a:spLocks noGrp="1"/>
          </p:cNvSpPr>
          <p:nvPr>
            <p:ph type="sldNum" sz="quarter" idx="12"/>
          </p:nvPr>
        </p:nvSpPr>
        <p:spPr/>
        <p:txBody>
          <a:bodyPr/>
          <a:lstStyle/>
          <a:p>
            <a:fld id="{CC526A9B-8C67-7942-98DE-0DB5C5796EA1}" type="slidenum">
              <a:rPr lang="it-IT" smtClean="0"/>
              <a:pPr/>
              <a:t>‹#›</a:t>
            </a:fld>
            <a:endParaRPr lang="it-IT" dirty="0"/>
          </a:p>
        </p:txBody>
      </p:sp>
      <p:pic>
        <p:nvPicPr>
          <p:cNvPr id="8" name="Picture 7">
            <a:extLst>
              <a:ext uri="{FF2B5EF4-FFF2-40B4-BE49-F238E27FC236}">
                <a16:creationId xmlns:a16="http://schemas.microsoft.com/office/drawing/2014/main" id="{EE91751F-E6D1-104D-A7AA-7CA94BBE7F4F}"/>
              </a:ext>
            </a:extLst>
          </p:cNvPr>
          <p:cNvPicPr>
            <a:picLocks noChangeAspect="1"/>
          </p:cNvPicPr>
          <p:nvPr userDrawn="1"/>
        </p:nvPicPr>
        <p:blipFill>
          <a:blip r:embed="rId2"/>
          <a:stretch>
            <a:fillRect/>
          </a:stretch>
        </p:blipFill>
        <p:spPr>
          <a:xfrm>
            <a:off x="3081057" y="119980"/>
            <a:ext cx="6029886" cy="1945643"/>
          </a:xfrm>
          <a:prstGeom prst="rect">
            <a:avLst/>
          </a:prstGeom>
        </p:spPr>
      </p:pic>
      <p:sp>
        <p:nvSpPr>
          <p:cNvPr id="12" name="Content Placeholder 11">
            <a:extLst>
              <a:ext uri="{FF2B5EF4-FFF2-40B4-BE49-F238E27FC236}">
                <a16:creationId xmlns:a16="http://schemas.microsoft.com/office/drawing/2014/main" id="{5BCC46F7-4F24-5D44-8AA6-F75B2D7BEA7A}"/>
              </a:ext>
            </a:extLst>
          </p:cNvPr>
          <p:cNvSpPr>
            <a:spLocks noGrp="1"/>
          </p:cNvSpPr>
          <p:nvPr>
            <p:ph sz="quarter" idx="13" hasCustomPrompt="1"/>
          </p:nvPr>
        </p:nvSpPr>
        <p:spPr>
          <a:xfrm>
            <a:off x="4697886" y="3047938"/>
            <a:ext cx="6602413" cy="484094"/>
          </a:xfrm>
        </p:spPr>
        <p:txBody>
          <a:bodyPr/>
          <a:lstStyle>
            <a:lvl1pPr marL="0" indent="0" algn="r">
              <a:buNone/>
              <a:defRPr b="0" i="0">
                <a:latin typeface="Source Serif Pro" panose="02040603050405020204" pitchFamily="18" charset="0"/>
                <a:ea typeface="Source Serif Pro" panose="02040603050405020204" pitchFamily="18" charset="0"/>
              </a:defRPr>
            </a:lvl1pPr>
          </a:lstStyle>
          <a:p>
            <a:pPr lvl="0"/>
            <a:r>
              <a:rPr lang="en-GB" dirty="0"/>
              <a:t>Location, </a:t>
            </a:r>
            <a:r>
              <a:rPr lang="en-GB" dirty="0" err="1"/>
              <a:t>dd</a:t>
            </a:r>
            <a:r>
              <a:rPr lang="en-GB" dirty="0"/>
              <a:t>/mm/YYYY</a:t>
            </a:r>
          </a:p>
        </p:txBody>
      </p:sp>
      <p:sp>
        <p:nvSpPr>
          <p:cNvPr id="14" name="Text Placeholder 13">
            <a:extLst>
              <a:ext uri="{FF2B5EF4-FFF2-40B4-BE49-F238E27FC236}">
                <a16:creationId xmlns:a16="http://schemas.microsoft.com/office/drawing/2014/main" id="{4D57DF55-04CB-864B-B5FA-132D5EA83522}"/>
              </a:ext>
            </a:extLst>
          </p:cNvPr>
          <p:cNvSpPr>
            <a:spLocks noGrp="1"/>
          </p:cNvSpPr>
          <p:nvPr>
            <p:ph type="body" sz="quarter" idx="14" hasCustomPrompt="1"/>
          </p:nvPr>
        </p:nvSpPr>
        <p:spPr>
          <a:xfrm>
            <a:off x="1071563" y="4509203"/>
            <a:ext cx="3913187" cy="424373"/>
          </a:xfrm>
        </p:spPr>
        <p:txBody>
          <a:bodyPr/>
          <a:lstStyle>
            <a:lvl1pPr marL="0" indent="0">
              <a:lnSpc>
                <a:spcPct val="100000"/>
              </a:lnSpc>
              <a:spcBef>
                <a:spcPts val="0"/>
              </a:spcBef>
              <a:buNone/>
              <a:defRPr b="0" i="0">
                <a:latin typeface="Source Serif Pro" panose="02040603050405020204" pitchFamily="18" charset="0"/>
                <a:ea typeface="Source Serif Pro" panose="02040603050405020204" pitchFamily="18" charset="0"/>
              </a:defRPr>
            </a:lvl1pPr>
          </a:lstStyle>
          <a:p>
            <a:pPr lvl="0"/>
            <a:r>
              <a:rPr lang="en-US" dirty="0"/>
              <a:t>Name Surname</a:t>
            </a:r>
          </a:p>
        </p:txBody>
      </p:sp>
      <p:sp>
        <p:nvSpPr>
          <p:cNvPr id="15" name="Text Placeholder 13">
            <a:extLst>
              <a:ext uri="{FF2B5EF4-FFF2-40B4-BE49-F238E27FC236}">
                <a16:creationId xmlns:a16="http://schemas.microsoft.com/office/drawing/2014/main" id="{2D91CAAA-445D-D44C-AA65-EA421A4853FD}"/>
              </a:ext>
            </a:extLst>
          </p:cNvPr>
          <p:cNvSpPr>
            <a:spLocks noGrp="1"/>
          </p:cNvSpPr>
          <p:nvPr>
            <p:ph type="body" sz="quarter" idx="15" hasCustomPrompt="1"/>
          </p:nvPr>
        </p:nvSpPr>
        <p:spPr>
          <a:xfrm>
            <a:off x="1071563" y="4961459"/>
            <a:ext cx="3913187" cy="424373"/>
          </a:xfrm>
        </p:spPr>
        <p:txBody>
          <a:bodyPr>
            <a:noAutofit/>
          </a:bodyPr>
          <a:lstStyle>
            <a:lvl1pPr marL="0" indent="0">
              <a:lnSpc>
                <a:spcPct val="100000"/>
              </a:lnSpc>
              <a:spcBef>
                <a:spcPts val="0"/>
              </a:spcBef>
              <a:buNone/>
              <a:defRPr sz="2400" b="1" i="0">
                <a:latin typeface="Source Serif Pro" panose="02040603050405020204" pitchFamily="18" charset="0"/>
                <a:ea typeface="Source Serif Pro" panose="02040603050405020204" pitchFamily="18" charset="0"/>
              </a:defRPr>
            </a:lvl1pPr>
          </a:lstStyle>
          <a:p>
            <a:pPr lvl="0"/>
            <a:r>
              <a:rPr lang="en-US" dirty="0"/>
              <a:t>Affiliation</a:t>
            </a:r>
          </a:p>
        </p:txBody>
      </p:sp>
      <p:sp>
        <p:nvSpPr>
          <p:cNvPr id="10" name="Footer Placeholder 4">
            <a:extLst>
              <a:ext uri="{FF2B5EF4-FFF2-40B4-BE49-F238E27FC236}">
                <a16:creationId xmlns:a16="http://schemas.microsoft.com/office/drawing/2014/main" id="{86EBED59-4327-7A4F-AF11-C9249926BFE4}"/>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smtClean="0"/>
              <a:t>www.panacearesearch.eu </a:t>
            </a:r>
            <a:endParaRPr lang="it-IT" dirty="0"/>
          </a:p>
        </p:txBody>
      </p:sp>
    </p:spTree>
    <p:extLst>
      <p:ext uri="{BB962C8B-B14F-4D97-AF65-F5344CB8AC3E}">
        <p14:creationId xmlns:p14="http://schemas.microsoft.com/office/powerpoint/2010/main" val="24289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0460-ED25-DF41-A50D-4F959DC97467}"/>
              </a:ext>
            </a:extLst>
          </p:cNvPr>
          <p:cNvSpPr>
            <a:spLocks noGrp="1"/>
          </p:cNvSpPr>
          <p:nvPr>
            <p:ph type="ctrTitle"/>
          </p:nvPr>
        </p:nvSpPr>
        <p:spPr>
          <a:xfrm>
            <a:off x="1524000" y="1122363"/>
            <a:ext cx="9144000" cy="1140191"/>
          </a:xfrm>
        </p:spPr>
        <p:txBody>
          <a:bodyPr anchor="b">
            <a:normAutofit/>
          </a:bodyPr>
          <a:lstStyle>
            <a:lvl1pPr algn="ctr">
              <a:defRPr sz="5400"/>
            </a:lvl1pPr>
          </a:lstStyle>
          <a:p>
            <a:r>
              <a:rPr lang="en-US" dirty="0"/>
              <a:t>Click to edit Master title style</a:t>
            </a:r>
            <a:endParaRPr lang="it-IT" dirty="0"/>
          </a:p>
        </p:txBody>
      </p:sp>
      <p:sp>
        <p:nvSpPr>
          <p:cNvPr id="7" name="Text Placeholder 2">
            <a:extLst>
              <a:ext uri="{FF2B5EF4-FFF2-40B4-BE49-F238E27FC236}">
                <a16:creationId xmlns:a16="http://schemas.microsoft.com/office/drawing/2014/main" id="{75DE369F-6248-004E-BC08-F2E3F7373738}"/>
              </a:ext>
            </a:extLst>
          </p:cNvPr>
          <p:cNvSpPr>
            <a:spLocks noGrp="1"/>
          </p:cNvSpPr>
          <p:nvPr>
            <p:ph idx="13"/>
          </p:nvPr>
        </p:nvSpPr>
        <p:spPr>
          <a:xfrm>
            <a:off x="1524000" y="2453175"/>
            <a:ext cx="8827477" cy="3466979"/>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p:txBody>
      </p:sp>
      <p:sp>
        <p:nvSpPr>
          <p:cNvPr id="8" name="Date Placeholder 3">
            <a:extLst>
              <a:ext uri="{FF2B5EF4-FFF2-40B4-BE49-F238E27FC236}">
                <a16:creationId xmlns:a16="http://schemas.microsoft.com/office/drawing/2014/main" id="{C7DEAEAD-1AF5-CF46-9BC8-67302685E9DB}"/>
              </a:ext>
            </a:extLst>
          </p:cNvPr>
          <p:cNvSpPr>
            <a:spLocks noGrp="1"/>
          </p:cNvSpPr>
          <p:nvPr>
            <p:ph type="dt" sz="half" idx="2"/>
          </p:nvPr>
        </p:nvSpPr>
        <p:spPr>
          <a:xfrm>
            <a:off x="838200" y="6531429"/>
            <a:ext cx="2743200" cy="261296"/>
          </a:xfrm>
          <a:prstGeom prst="rect">
            <a:avLst/>
          </a:prstGeom>
        </p:spPr>
        <p:txBody>
          <a:bodyPr vert="horz" lIns="91440" tIns="45720" rIns="91440" bIns="45720" rtlCol="0" anchor="ctr"/>
          <a:lstStyle>
            <a:lvl1pPr algn="l">
              <a:defRPr sz="1200">
                <a:solidFill>
                  <a:srgbClr val="13912E"/>
                </a:solidFill>
              </a:defRPr>
            </a:lvl1pPr>
          </a:lstStyle>
          <a:p>
            <a:fld id="{39C659FD-2A22-4BB2-BBB3-1578E5E60914}" type="datetime1">
              <a:rPr lang="it-IT" smtClean="0"/>
              <a:t>23/06/2020</a:t>
            </a:fld>
            <a:endParaRPr lang="it-IT" dirty="0"/>
          </a:p>
        </p:txBody>
      </p:sp>
      <p:sp>
        <p:nvSpPr>
          <p:cNvPr id="10" name="Slide Number Placeholder 5">
            <a:extLst>
              <a:ext uri="{FF2B5EF4-FFF2-40B4-BE49-F238E27FC236}">
                <a16:creationId xmlns:a16="http://schemas.microsoft.com/office/drawing/2014/main" id="{2E98E356-0C2A-3E4F-937D-FF8F823B1E77}"/>
              </a:ext>
            </a:extLst>
          </p:cNvPr>
          <p:cNvSpPr>
            <a:spLocks noGrp="1"/>
          </p:cNvSpPr>
          <p:nvPr>
            <p:ph type="sldNum" sz="quarter" idx="4"/>
          </p:nvPr>
        </p:nvSpPr>
        <p:spPr>
          <a:xfrm>
            <a:off x="8610600" y="6531429"/>
            <a:ext cx="2743200" cy="261296"/>
          </a:xfrm>
          <a:prstGeom prst="rect">
            <a:avLst/>
          </a:prstGeom>
        </p:spPr>
        <p:txBody>
          <a:bodyPr vert="horz" lIns="91440" tIns="45720" rIns="91440" bIns="45720" rtlCol="0" anchor="ctr"/>
          <a:lstStyle>
            <a:lvl1pPr algn="r">
              <a:defRPr sz="1200">
                <a:solidFill>
                  <a:srgbClr val="13912E"/>
                </a:solidFill>
              </a:defRPr>
            </a:lvl1pPr>
          </a:lstStyle>
          <a:p>
            <a:fld id="{CC526A9B-8C67-7942-98DE-0DB5C5796EA1}" type="slidenum">
              <a:rPr lang="it-IT" smtClean="0"/>
              <a:pPr/>
              <a:t>‹#›</a:t>
            </a:fld>
            <a:endParaRPr lang="it-IT" dirty="0"/>
          </a:p>
        </p:txBody>
      </p:sp>
      <p:sp>
        <p:nvSpPr>
          <p:cNvPr id="11" name="Footer Placeholder 4">
            <a:extLst>
              <a:ext uri="{FF2B5EF4-FFF2-40B4-BE49-F238E27FC236}">
                <a16:creationId xmlns:a16="http://schemas.microsoft.com/office/drawing/2014/main" id="{900614E5-ACD6-9641-9AA1-FFFA8CB689C3}"/>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smtClean="0"/>
              <a:t>www.panacearesearch.eu </a:t>
            </a:r>
            <a:endParaRPr lang="it-IT" dirty="0"/>
          </a:p>
        </p:txBody>
      </p:sp>
    </p:spTree>
    <p:extLst>
      <p:ext uri="{BB962C8B-B14F-4D97-AF65-F5344CB8AC3E}">
        <p14:creationId xmlns:p14="http://schemas.microsoft.com/office/powerpoint/2010/main" val="31526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6078-537B-A44C-A9C1-D0FAEB834685}"/>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8682A488-3158-3F4B-8CAC-B7315F7F04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EAE7AFD7-A2DC-C64B-8373-BB9B71363C6A}"/>
              </a:ext>
            </a:extLst>
          </p:cNvPr>
          <p:cNvSpPr>
            <a:spLocks noGrp="1"/>
          </p:cNvSpPr>
          <p:nvPr>
            <p:ph type="dt" sz="half" idx="10"/>
          </p:nvPr>
        </p:nvSpPr>
        <p:spPr/>
        <p:txBody>
          <a:bodyPr/>
          <a:lstStyle/>
          <a:p>
            <a:fld id="{70F74F82-748B-4DDD-A557-255955F58764}" type="datetime1">
              <a:rPr lang="it-IT" smtClean="0"/>
              <a:t>23/06/2020</a:t>
            </a:fld>
            <a:endParaRPr lang="it-IT"/>
          </a:p>
        </p:txBody>
      </p:sp>
      <p:sp>
        <p:nvSpPr>
          <p:cNvPr id="6" name="Slide Number Placeholder 5">
            <a:extLst>
              <a:ext uri="{FF2B5EF4-FFF2-40B4-BE49-F238E27FC236}">
                <a16:creationId xmlns:a16="http://schemas.microsoft.com/office/drawing/2014/main" id="{8EF621B6-56C5-DE4A-9915-27B882B7B0E6}"/>
              </a:ext>
            </a:extLst>
          </p:cNvPr>
          <p:cNvSpPr>
            <a:spLocks noGrp="1"/>
          </p:cNvSpPr>
          <p:nvPr>
            <p:ph type="sldNum" sz="quarter" idx="12"/>
          </p:nvPr>
        </p:nvSpPr>
        <p:spPr/>
        <p:txBody>
          <a:bodyPr/>
          <a:lstStyle/>
          <a:p>
            <a:fld id="{CC526A9B-8C67-7942-98DE-0DB5C5796EA1}" type="slidenum">
              <a:rPr lang="it-IT" smtClean="0"/>
              <a:t>‹#›</a:t>
            </a:fld>
            <a:endParaRPr lang="it-IT"/>
          </a:p>
        </p:txBody>
      </p:sp>
      <p:sp>
        <p:nvSpPr>
          <p:cNvPr id="8" name="Footer Placeholder 4">
            <a:extLst>
              <a:ext uri="{FF2B5EF4-FFF2-40B4-BE49-F238E27FC236}">
                <a16:creationId xmlns:a16="http://schemas.microsoft.com/office/drawing/2014/main" id="{A14BC28F-66F7-B448-B6B4-955C2548A187}"/>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smtClean="0"/>
              <a:t>www.panacearesearch.eu </a:t>
            </a:r>
            <a:endParaRPr lang="it-IT" dirty="0"/>
          </a:p>
        </p:txBody>
      </p:sp>
    </p:spTree>
    <p:extLst>
      <p:ext uri="{BB962C8B-B14F-4D97-AF65-F5344CB8AC3E}">
        <p14:creationId xmlns:p14="http://schemas.microsoft.com/office/powerpoint/2010/main" val="203280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2386-E498-9B4A-A11C-98F85F263856}"/>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2F06EA39-6D2E-864D-A822-43F0BED24C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169B93EE-CBA5-FA45-90B3-6ED042634A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63F14B21-C75B-FE41-88B2-1CAC4C892196}"/>
              </a:ext>
            </a:extLst>
          </p:cNvPr>
          <p:cNvSpPr>
            <a:spLocks noGrp="1"/>
          </p:cNvSpPr>
          <p:nvPr>
            <p:ph type="dt" sz="half" idx="10"/>
          </p:nvPr>
        </p:nvSpPr>
        <p:spPr/>
        <p:txBody>
          <a:bodyPr/>
          <a:lstStyle/>
          <a:p>
            <a:fld id="{29FED085-5122-4EE9-B0EE-9F1A90DC21FD}" type="datetime1">
              <a:rPr lang="it-IT" smtClean="0"/>
              <a:t>23/06/2020</a:t>
            </a:fld>
            <a:endParaRPr lang="it-IT"/>
          </a:p>
        </p:txBody>
      </p:sp>
      <p:sp>
        <p:nvSpPr>
          <p:cNvPr id="7" name="Slide Number Placeholder 6">
            <a:extLst>
              <a:ext uri="{FF2B5EF4-FFF2-40B4-BE49-F238E27FC236}">
                <a16:creationId xmlns:a16="http://schemas.microsoft.com/office/drawing/2014/main" id="{33529F11-AA10-334B-A7C2-9F5F6306E7E8}"/>
              </a:ext>
            </a:extLst>
          </p:cNvPr>
          <p:cNvSpPr>
            <a:spLocks noGrp="1"/>
          </p:cNvSpPr>
          <p:nvPr>
            <p:ph type="sldNum" sz="quarter" idx="12"/>
          </p:nvPr>
        </p:nvSpPr>
        <p:spPr/>
        <p:txBody>
          <a:bodyPr/>
          <a:lstStyle/>
          <a:p>
            <a:fld id="{CC526A9B-8C67-7942-98DE-0DB5C5796EA1}" type="slidenum">
              <a:rPr lang="it-IT" smtClean="0"/>
              <a:t>‹#›</a:t>
            </a:fld>
            <a:endParaRPr lang="it-IT"/>
          </a:p>
        </p:txBody>
      </p:sp>
      <p:sp>
        <p:nvSpPr>
          <p:cNvPr id="8" name="Footer Placeholder 4">
            <a:extLst>
              <a:ext uri="{FF2B5EF4-FFF2-40B4-BE49-F238E27FC236}">
                <a16:creationId xmlns:a16="http://schemas.microsoft.com/office/drawing/2014/main" id="{077F0459-7574-B641-8E27-908A6473995A}"/>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smtClean="0"/>
              <a:t>www.panacearesearch.eu </a:t>
            </a:r>
            <a:endParaRPr lang="it-IT" dirty="0"/>
          </a:p>
        </p:txBody>
      </p:sp>
    </p:spTree>
    <p:extLst>
      <p:ext uri="{BB962C8B-B14F-4D97-AF65-F5344CB8AC3E}">
        <p14:creationId xmlns:p14="http://schemas.microsoft.com/office/powerpoint/2010/main" val="400416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6F6F-F07C-FF40-A7CA-FD1288EE9E1B}"/>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D3FD515D-9E4C-EE4B-B936-27259E48D0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ED0FD77-45E2-0A4A-9FDE-0C31596FF1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84ECF571-59F8-F64D-84D9-991650B71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463CC-0567-2D4A-A296-CFA4CC8B7F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A8F9FA7B-ADDC-3A4C-9113-4DC9D1A235CD}"/>
              </a:ext>
            </a:extLst>
          </p:cNvPr>
          <p:cNvSpPr>
            <a:spLocks noGrp="1"/>
          </p:cNvSpPr>
          <p:nvPr>
            <p:ph type="dt" sz="half" idx="10"/>
          </p:nvPr>
        </p:nvSpPr>
        <p:spPr/>
        <p:txBody>
          <a:bodyPr/>
          <a:lstStyle/>
          <a:p>
            <a:fld id="{56FF6E72-3DA2-4768-9699-82A9448C0A96}" type="datetime1">
              <a:rPr lang="it-IT" smtClean="0"/>
              <a:t>23/06/2020</a:t>
            </a:fld>
            <a:endParaRPr lang="it-IT"/>
          </a:p>
        </p:txBody>
      </p:sp>
      <p:sp>
        <p:nvSpPr>
          <p:cNvPr id="9" name="Slide Number Placeholder 8">
            <a:extLst>
              <a:ext uri="{FF2B5EF4-FFF2-40B4-BE49-F238E27FC236}">
                <a16:creationId xmlns:a16="http://schemas.microsoft.com/office/drawing/2014/main" id="{7F5855BE-C82B-7D4C-8ADE-CAC3ED8EF331}"/>
              </a:ext>
            </a:extLst>
          </p:cNvPr>
          <p:cNvSpPr>
            <a:spLocks noGrp="1"/>
          </p:cNvSpPr>
          <p:nvPr>
            <p:ph type="sldNum" sz="quarter" idx="12"/>
          </p:nvPr>
        </p:nvSpPr>
        <p:spPr/>
        <p:txBody>
          <a:bodyPr/>
          <a:lstStyle/>
          <a:p>
            <a:fld id="{CC526A9B-8C67-7942-98DE-0DB5C5796EA1}" type="slidenum">
              <a:rPr lang="it-IT" smtClean="0"/>
              <a:t>‹#›</a:t>
            </a:fld>
            <a:endParaRPr lang="it-IT"/>
          </a:p>
        </p:txBody>
      </p:sp>
      <p:sp>
        <p:nvSpPr>
          <p:cNvPr id="10" name="Footer Placeholder 4">
            <a:extLst>
              <a:ext uri="{FF2B5EF4-FFF2-40B4-BE49-F238E27FC236}">
                <a16:creationId xmlns:a16="http://schemas.microsoft.com/office/drawing/2014/main" id="{9015A348-FE88-6C49-A385-72A64F7AA276}"/>
              </a:ext>
            </a:extLst>
          </p:cNvPr>
          <p:cNvSpPr>
            <a:spLocks noGrp="1"/>
          </p:cNvSpPr>
          <p:nvPr>
            <p:ph type="ftr" sz="quarter" idx="1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smtClean="0"/>
              <a:t>www.panacearesearch.eu </a:t>
            </a:r>
            <a:endParaRPr lang="it-IT" dirty="0"/>
          </a:p>
        </p:txBody>
      </p:sp>
    </p:spTree>
    <p:extLst>
      <p:ext uri="{BB962C8B-B14F-4D97-AF65-F5344CB8AC3E}">
        <p14:creationId xmlns:p14="http://schemas.microsoft.com/office/powerpoint/2010/main" val="262105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r="75000" b="86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0BAAEB-C624-5A49-8145-42B1CE0FF91A}"/>
              </a:ext>
            </a:extLst>
          </p:cNvPr>
          <p:cNvPicPr>
            <a:picLocks noChangeAspect="1"/>
          </p:cNvPicPr>
          <p:nvPr userDrawn="1"/>
        </p:nvPicPr>
        <p:blipFill>
          <a:blip r:embed="rId8">
            <a:alphaModFix amt="18000"/>
          </a:blip>
          <a:stretch>
            <a:fillRect/>
          </a:stretch>
        </p:blipFill>
        <p:spPr>
          <a:xfrm>
            <a:off x="8295468" y="222739"/>
            <a:ext cx="5049864" cy="6858000"/>
          </a:xfrm>
          <a:prstGeom prst="rect">
            <a:avLst/>
          </a:prstGeom>
        </p:spPr>
      </p:pic>
      <p:sp>
        <p:nvSpPr>
          <p:cNvPr id="7" name="Rectangle 6">
            <a:extLst>
              <a:ext uri="{FF2B5EF4-FFF2-40B4-BE49-F238E27FC236}">
                <a16:creationId xmlns:a16="http://schemas.microsoft.com/office/drawing/2014/main" id="{0EBCCD52-6701-B24E-BEAD-A2232BC3328A}"/>
              </a:ext>
            </a:extLst>
          </p:cNvPr>
          <p:cNvSpPr/>
          <p:nvPr userDrawn="1"/>
        </p:nvSpPr>
        <p:spPr>
          <a:xfrm>
            <a:off x="0" y="6483928"/>
            <a:ext cx="12192000" cy="409699"/>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7388DB3E-FADE-9D44-B7A5-56C46983D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it-IT" dirty="0"/>
          </a:p>
        </p:txBody>
      </p:sp>
      <p:sp>
        <p:nvSpPr>
          <p:cNvPr id="3" name="Text Placeholder 2">
            <a:extLst>
              <a:ext uri="{FF2B5EF4-FFF2-40B4-BE49-F238E27FC236}">
                <a16:creationId xmlns:a16="http://schemas.microsoft.com/office/drawing/2014/main" id="{124F8FB1-4BBD-014E-BD8B-0A79824F2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CB3584-0E0E-FC41-90EC-3734B2AA8F00}"/>
              </a:ext>
            </a:extLst>
          </p:cNvPr>
          <p:cNvSpPr>
            <a:spLocks noGrp="1"/>
          </p:cNvSpPr>
          <p:nvPr>
            <p:ph type="dt" sz="half" idx="2"/>
          </p:nvPr>
        </p:nvSpPr>
        <p:spPr>
          <a:xfrm>
            <a:off x="838200" y="6531429"/>
            <a:ext cx="2743200" cy="261296"/>
          </a:xfrm>
          <a:prstGeom prst="rect">
            <a:avLst/>
          </a:prstGeom>
        </p:spPr>
        <p:txBody>
          <a:bodyPr vert="horz" lIns="91440" tIns="45720" rIns="91440" bIns="45720" rtlCol="0" anchor="ctr"/>
          <a:lstStyle>
            <a:lvl1pPr algn="l">
              <a:defRPr sz="1200">
                <a:solidFill>
                  <a:srgbClr val="13912E"/>
                </a:solidFill>
              </a:defRPr>
            </a:lvl1pPr>
          </a:lstStyle>
          <a:p>
            <a:fld id="{7EF28622-9EF4-4122-8081-C2E19E55E519}" type="datetime1">
              <a:rPr lang="it-IT" smtClean="0"/>
              <a:t>23/06/2020</a:t>
            </a:fld>
            <a:endParaRPr lang="it-IT" dirty="0"/>
          </a:p>
        </p:txBody>
      </p:sp>
      <p:sp>
        <p:nvSpPr>
          <p:cNvPr id="6" name="Slide Number Placeholder 5">
            <a:extLst>
              <a:ext uri="{FF2B5EF4-FFF2-40B4-BE49-F238E27FC236}">
                <a16:creationId xmlns:a16="http://schemas.microsoft.com/office/drawing/2014/main" id="{BEA5E460-08A0-5E40-8A12-7D9D374F43E7}"/>
              </a:ext>
            </a:extLst>
          </p:cNvPr>
          <p:cNvSpPr>
            <a:spLocks noGrp="1"/>
          </p:cNvSpPr>
          <p:nvPr>
            <p:ph type="sldNum" sz="quarter" idx="4"/>
          </p:nvPr>
        </p:nvSpPr>
        <p:spPr>
          <a:xfrm>
            <a:off x="8610600" y="6531429"/>
            <a:ext cx="2743200" cy="261296"/>
          </a:xfrm>
          <a:prstGeom prst="rect">
            <a:avLst/>
          </a:prstGeom>
        </p:spPr>
        <p:txBody>
          <a:bodyPr vert="horz" lIns="91440" tIns="45720" rIns="91440" bIns="45720" rtlCol="0" anchor="ctr"/>
          <a:lstStyle>
            <a:lvl1pPr algn="r">
              <a:defRPr sz="1200">
                <a:solidFill>
                  <a:srgbClr val="13912E"/>
                </a:solidFill>
              </a:defRPr>
            </a:lvl1pPr>
          </a:lstStyle>
          <a:p>
            <a:fld id="{CC526A9B-8C67-7942-98DE-0DB5C5796EA1}" type="slidenum">
              <a:rPr lang="it-IT" smtClean="0"/>
              <a:pPr/>
              <a:t>‹#›</a:t>
            </a:fld>
            <a:endParaRPr lang="it-IT" dirty="0"/>
          </a:p>
        </p:txBody>
      </p:sp>
      <p:sp>
        <p:nvSpPr>
          <p:cNvPr id="9" name="Footer Placeholder 4">
            <a:extLst>
              <a:ext uri="{FF2B5EF4-FFF2-40B4-BE49-F238E27FC236}">
                <a16:creationId xmlns:a16="http://schemas.microsoft.com/office/drawing/2014/main" id="{5D94AA30-3640-7C45-90D5-A83DB48366BE}"/>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smtClean="0"/>
              <a:t>www.panacearesearch.eu </a:t>
            </a:r>
            <a:endParaRPr lang="it-IT" dirty="0"/>
          </a:p>
        </p:txBody>
      </p:sp>
    </p:spTree>
    <p:extLst>
      <p:ext uri="{BB962C8B-B14F-4D97-AF65-F5344CB8AC3E}">
        <p14:creationId xmlns:p14="http://schemas.microsoft.com/office/powerpoint/2010/main" val="3086148653"/>
      </p:ext>
    </p:extLst>
  </p:cSld>
  <p:clrMap bg1="lt1" tx1="dk1" bg2="lt2" tx2="dk2" accent1="accent1" accent2="accent2" accent3="accent3" accent4="accent4" accent5="accent5" accent6="accent6" hlink="hlink" folHlink="folHlink"/>
  <p:sldLayoutIdLst>
    <p:sldLayoutId id="2147483674" r:id="rId1"/>
    <p:sldLayoutId id="2147483669" r:id="rId2"/>
    <p:sldLayoutId id="2147483670" r:id="rId3"/>
    <p:sldLayoutId id="2147483672" r:id="rId4"/>
    <p:sldLayoutId id="2147483673" r:id="rId5"/>
  </p:sldLayoutIdLst>
  <p:hf hdr="0" dt="0"/>
  <p:txStyles>
    <p:titleStyle>
      <a:lvl1pPr algn="r" defTabSz="914400" rtl="0" eaLnBrk="1" latinLnBrk="0" hangingPunct="1">
        <a:lnSpc>
          <a:spcPct val="90000"/>
        </a:lnSpc>
        <a:spcBef>
          <a:spcPct val="0"/>
        </a:spcBef>
        <a:buNone/>
        <a:defRPr sz="4400" b="0" i="0" kern="1200">
          <a:solidFill>
            <a:srgbClr val="666666"/>
          </a:solidFill>
          <a:latin typeface="Source Serif Pro" panose="02040603050405020204" pitchFamily="18" charset="0"/>
          <a:ea typeface="Source Serif Pro" panose="02040603050405020204" pitchFamily="18" charset="0"/>
          <a:cs typeface="+mj-cs"/>
        </a:defRPr>
      </a:lvl1pPr>
    </p:titleStyle>
    <p:bodyStyle>
      <a:lvl1pPr marL="228600" indent="-228600" algn="l" defTabSz="914400" rtl="0" eaLnBrk="1" latinLnBrk="0" hangingPunct="1">
        <a:lnSpc>
          <a:spcPct val="90000"/>
        </a:lnSpc>
        <a:spcBef>
          <a:spcPts val="1000"/>
        </a:spcBef>
        <a:buSzPct val="120000"/>
        <a:buFontTx/>
        <a:buBlip>
          <a:blip r:embed="rId9"/>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18" Type="http://schemas.openxmlformats.org/officeDocument/2006/relationships/image" Target="../media/image53.png"/><Relationship Id="rId3" Type="http://schemas.openxmlformats.org/officeDocument/2006/relationships/hyperlink" Target="mailto:pasqualemari3@gmail.com" TargetMode="External"/><Relationship Id="rId21" Type="http://schemas.openxmlformats.org/officeDocument/2006/relationships/image" Target="../media/image56.png"/><Relationship Id="rId7" Type="http://schemas.openxmlformats.org/officeDocument/2006/relationships/image" Target="../media/image42.jpeg"/><Relationship Id="rId12" Type="http://schemas.openxmlformats.org/officeDocument/2006/relationships/image" Target="../media/image47.png"/><Relationship Id="rId17" Type="http://schemas.openxmlformats.org/officeDocument/2006/relationships/image" Target="../media/image52.jpeg"/><Relationship Id="rId2" Type="http://schemas.openxmlformats.org/officeDocument/2006/relationships/hyperlink" Target="mailto:sabina.magalini@unicatt.it" TargetMode="Externa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hyperlink" Target="http://www.panacearesearch.eu/" TargetMode="External"/><Relationship Id="rId15" Type="http://schemas.openxmlformats.org/officeDocument/2006/relationships/image" Target="../media/image50.png"/><Relationship Id="rId10" Type="http://schemas.openxmlformats.org/officeDocument/2006/relationships/image" Target="../media/image45.jpeg"/><Relationship Id="rId19" Type="http://schemas.openxmlformats.org/officeDocument/2006/relationships/image" Target="../media/image54.jpeg"/><Relationship Id="rId4" Type="http://schemas.openxmlformats.org/officeDocument/2006/relationships/hyperlink" Target="mailto:m.merialdo@rheagroup.com" TargetMode="External"/><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tif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8" Type="http://schemas.openxmlformats.org/officeDocument/2006/relationships/image" Target="../media/image43.svg"/><Relationship Id="rId3" Type="http://schemas.openxmlformats.org/officeDocument/2006/relationships/image" Target="../media/image29.svg"/><Relationship Id="rId21" Type="http://schemas.openxmlformats.org/officeDocument/2006/relationships/image" Target="../media/image15.png"/><Relationship Id="rId17" Type="http://schemas.openxmlformats.org/officeDocument/2006/relationships/image" Target="../media/image12.png"/><Relationship Id="rId7" Type="http://schemas.openxmlformats.org/officeDocument/2006/relationships/image" Target="../media/image33.svg"/><Relationship Id="rId2" Type="http://schemas.openxmlformats.org/officeDocument/2006/relationships/image" Target="../media/image10.png"/><Relationship Id="rId16" Type="http://schemas.openxmlformats.org/officeDocument/2006/relationships/image" Target="../media/image41.svg"/><Relationship Id="rId20" Type="http://schemas.openxmlformats.org/officeDocument/2006/relationships/image" Target="../media/image14.png"/><Relationship Id="rId1" Type="http://schemas.openxmlformats.org/officeDocument/2006/relationships/slideLayout" Target="../slideLayouts/slideLayout2.xml"/><Relationship Id="rId11" Type="http://schemas.openxmlformats.org/officeDocument/2006/relationships/image" Target="../media/image37.svg"/><Relationship Id="rId24" Type="http://schemas.openxmlformats.org/officeDocument/2006/relationships/image" Target="../media/image18.png"/><Relationship Id="rId15" Type="http://schemas.openxmlformats.org/officeDocument/2006/relationships/image" Target="../media/image11.png"/><Relationship Id="rId5" Type="http://schemas.openxmlformats.org/officeDocument/2006/relationships/image" Target="../media/image31.svg"/><Relationship Id="rId23" Type="http://schemas.openxmlformats.org/officeDocument/2006/relationships/image" Target="../media/image17.png"/><Relationship Id="rId19" Type="http://schemas.openxmlformats.org/officeDocument/2006/relationships/image" Target="../media/image13.png"/><Relationship Id="rId14" Type="http://schemas.openxmlformats.org/officeDocument/2006/relationships/image" Target="../media/image39.svg"/><Relationship Id="rId22" Type="http://schemas.openxmlformats.org/officeDocument/2006/relationships/image" Target="../media/image16.png"/><Relationship Id="rId9"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4ED2-4E8D-2D43-9D66-1D1C798E89B3}"/>
              </a:ext>
            </a:extLst>
          </p:cNvPr>
          <p:cNvSpPr>
            <a:spLocks noGrp="1"/>
          </p:cNvSpPr>
          <p:nvPr>
            <p:ph type="title"/>
          </p:nvPr>
        </p:nvSpPr>
        <p:spPr>
          <a:xfrm>
            <a:off x="5958674" y="4509203"/>
            <a:ext cx="5341626" cy="866833"/>
          </a:xfrm>
        </p:spPr>
        <p:txBody>
          <a:bodyPr>
            <a:normAutofit fontScale="90000"/>
          </a:bodyPr>
          <a:lstStyle/>
          <a:p>
            <a:r>
              <a:rPr lang="en-GB" sz="3600" dirty="0">
                <a:latin typeface="+mn-lt"/>
              </a:rPr>
              <a:t>Webinar</a:t>
            </a:r>
            <a:br>
              <a:rPr lang="en-GB" sz="3600" dirty="0">
                <a:latin typeface="+mn-lt"/>
              </a:rPr>
            </a:br>
            <a:r>
              <a:rPr lang="en-GB" sz="2700" dirty="0" smtClean="0">
                <a:latin typeface="+mn-lt"/>
              </a:rPr>
              <a:t>23 June 2020</a:t>
            </a:r>
            <a:endParaRPr lang="en-GB" sz="3600" dirty="0">
              <a:latin typeface="+mn-lt"/>
            </a:endParaRPr>
          </a:p>
        </p:txBody>
      </p:sp>
      <p:pic>
        <p:nvPicPr>
          <p:cNvPr id="9" name="Picture 2" descr="EU">
            <a:extLst>
              <a:ext uri="{FF2B5EF4-FFF2-40B4-BE49-F238E27FC236}">
                <a16:creationId xmlns:a16="http://schemas.microsoft.com/office/drawing/2014/main" id="{E21F5276-1B99-6844-9904-720FE06D6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0299" y="5793901"/>
            <a:ext cx="59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14">
            <a:extLst>
              <a:ext uri="{FF2B5EF4-FFF2-40B4-BE49-F238E27FC236}">
                <a16:creationId xmlns:a16="http://schemas.microsoft.com/office/drawing/2014/main" id="{A6FC4F83-663C-714D-9E91-B397E71DDE73}"/>
              </a:ext>
            </a:extLst>
          </p:cNvPr>
          <p:cNvSpPr>
            <a:spLocks noChangeArrowheads="1"/>
          </p:cNvSpPr>
          <p:nvPr/>
        </p:nvSpPr>
        <p:spPr bwMode="auto">
          <a:xfrm>
            <a:off x="6513760" y="5779613"/>
            <a:ext cx="4780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fontAlgn="base">
              <a:spcBef>
                <a:spcPct val="0"/>
              </a:spcBef>
              <a:spcAft>
                <a:spcPct val="0"/>
              </a:spcAft>
            </a:pPr>
            <a:r>
              <a:rPr lang="en-US" altLang="x-none" sz="1200" dirty="0">
                <a:solidFill>
                  <a:prstClr val="black"/>
                </a:solidFill>
                <a:latin typeface="Calibri" charset="0"/>
              </a:rPr>
              <a:t>Funded </a:t>
            </a:r>
            <a:r>
              <a:rPr lang="en-US" altLang="x-none" sz="1200" kern="1200" dirty="0">
                <a:solidFill>
                  <a:prstClr val="black"/>
                </a:solidFill>
                <a:latin typeface="Calibri" charset="0"/>
                <a:ea typeface="ＭＳ Ｐゴシック" charset="-128"/>
                <a:cs typeface="+mn-cs"/>
              </a:rPr>
              <a:t>by the </a:t>
            </a:r>
            <a:r>
              <a:rPr lang="en-GB" sz="1200" kern="1200" dirty="0">
                <a:solidFill>
                  <a:prstClr val="black"/>
                </a:solidFill>
                <a:latin typeface="Calibri" charset="0"/>
                <a:ea typeface="ＭＳ Ｐゴシック" charset="-128"/>
                <a:cs typeface="+mn-cs"/>
              </a:rPr>
              <a:t>European Union’s Horizon 2020 </a:t>
            </a:r>
            <a:br>
              <a:rPr lang="en-GB" sz="1200" kern="1200" dirty="0">
                <a:solidFill>
                  <a:prstClr val="black"/>
                </a:solidFill>
                <a:latin typeface="Calibri" charset="0"/>
                <a:ea typeface="ＭＳ Ｐゴシック" charset="-128"/>
                <a:cs typeface="+mn-cs"/>
              </a:rPr>
            </a:br>
            <a:r>
              <a:rPr lang="en-GB" sz="1200" kern="1200" dirty="0">
                <a:solidFill>
                  <a:prstClr val="black"/>
                </a:solidFill>
                <a:latin typeface="Calibri" charset="0"/>
                <a:ea typeface="ＭＳ Ｐゴシック" charset="-128"/>
                <a:cs typeface="+mn-cs"/>
              </a:rPr>
              <a:t>Research and Innovation Programme, under Grant Agreement no 826293</a:t>
            </a:r>
            <a:endParaRPr lang="en-US" altLang="x-none" sz="1200" dirty="0">
              <a:solidFill>
                <a:prstClr val="black"/>
              </a:solidFill>
              <a:latin typeface="Calibri" charset="0"/>
            </a:endParaRPr>
          </a:p>
        </p:txBody>
      </p:sp>
      <p:sp>
        <p:nvSpPr>
          <p:cNvPr id="12" name="Segnaposto piè di pagina 4">
            <a:extLst>
              <a:ext uri="{FF2B5EF4-FFF2-40B4-BE49-F238E27FC236}">
                <a16:creationId xmlns:a16="http://schemas.microsoft.com/office/drawing/2014/main" id="{D01207D2-CE83-2B40-9687-19513E4610B1}"/>
              </a:ext>
            </a:extLst>
          </p:cNvPr>
          <p:cNvSpPr txBox="1">
            <a:spLocks/>
          </p:cNvSpPr>
          <p:nvPr/>
        </p:nvSpPr>
        <p:spPr bwMode="auto">
          <a:xfrm>
            <a:off x="487180" y="2357264"/>
            <a:ext cx="11349784" cy="104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3"/>
              </a:buBlip>
              <a:defRPr sz="3200">
                <a:solidFill>
                  <a:schemeClr val="tx1"/>
                </a:solidFill>
                <a:latin typeface="Calibri" charset="0"/>
                <a:ea typeface="ＭＳ Ｐゴシック" charset="-128"/>
              </a:defRPr>
            </a:lvl1pPr>
            <a:lvl2pPr marL="742950" indent="-285750">
              <a:spcBef>
                <a:spcPct val="20000"/>
              </a:spcBef>
              <a:buBlip>
                <a:blip r:embed="rId3"/>
              </a:buBlip>
              <a:defRPr sz="2800">
                <a:solidFill>
                  <a:schemeClr val="tx1"/>
                </a:solidFill>
                <a:latin typeface="Calibri" charset="0"/>
                <a:ea typeface="ＭＳ Ｐゴシック" charset="-128"/>
              </a:defRPr>
            </a:lvl2pPr>
            <a:lvl3pPr marL="1143000" indent="-228600">
              <a:spcBef>
                <a:spcPct val="20000"/>
              </a:spcBef>
              <a:buBlip>
                <a:blip r:embed="rId3"/>
              </a:buBlip>
              <a:defRPr sz="2400">
                <a:solidFill>
                  <a:schemeClr val="tx1"/>
                </a:solidFill>
                <a:latin typeface="Calibri" charset="0"/>
                <a:ea typeface="ＭＳ Ｐゴシック" charset="-128"/>
              </a:defRPr>
            </a:lvl3pPr>
            <a:lvl4pPr marL="1600200" indent="-228600">
              <a:spcBef>
                <a:spcPct val="20000"/>
              </a:spcBef>
              <a:buBlip>
                <a:blip r:embed="rId3"/>
              </a:buBlip>
              <a:defRPr sz="2000">
                <a:solidFill>
                  <a:schemeClr val="tx1"/>
                </a:solidFill>
                <a:latin typeface="Calibri" charset="0"/>
                <a:ea typeface="ＭＳ Ｐゴシック" charset="-128"/>
              </a:defRPr>
            </a:lvl4pPr>
            <a:lvl5pPr marL="2057400" indent="-228600">
              <a:spcBef>
                <a:spcPct val="20000"/>
              </a:spcBef>
              <a:buBlip>
                <a:blip r:embed="rId3"/>
              </a:buBlip>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Blip>
                <a:blip r:embed="rId3"/>
              </a:buBlip>
              <a:defRPr sz="2000">
                <a:solidFill>
                  <a:schemeClr val="tx1"/>
                </a:solidFill>
                <a:latin typeface="Calibri" charset="0"/>
                <a:ea typeface="ＭＳ Ｐゴシック" charset="-128"/>
              </a:defRPr>
            </a:lvl9pPr>
          </a:lstStyle>
          <a:p>
            <a:pPr lvl="0" algn="ctr" defTabSz="914400" fontAlgn="base">
              <a:spcBef>
                <a:spcPct val="0"/>
              </a:spcBef>
              <a:spcAft>
                <a:spcPct val="0"/>
              </a:spcAft>
              <a:buNone/>
              <a:defRPr/>
            </a:pPr>
            <a:r>
              <a:rPr lang="en-GB" altLang="x-none" sz="2800" b="1" kern="0" dirty="0">
                <a:solidFill>
                  <a:srgbClr val="000000"/>
                </a:solidFill>
                <a:latin typeface="+mn-lt"/>
              </a:rPr>
              <a:t>PANACEA Toolkit in the Context of COVID-19</a:t>
            </a:r>
            <a:endParaRPr kumimoji="0" lang="en-GB" altLang="x-none" sz="2800" b="0" i="0" u="none" strike="noStrike" kern="0" cap="none" spc="0" normalizeH="0" baseline="0" noProof="0" dirty="0">
              <a:ln>
                <a:noFill/>
              </a:ln>
              <a:solidFill>
                <a:srgbClr val="065783"/>
              </a:solidFill>
              <a:effectLst/>
              <a:uLnTx/>
              <a:uFillTx/>
              <a:latin typeface="+mn-lt"/>
              <a:ea typeface="ＭＳ Ｐゴシック" charset="-128"/>
            </a:endParaRPr>
          </a:p>
        </p:txBody>
      </p:sp>
      <p:sp>
        <p:nvSpPr>
          <p:cNvPr id="13" name="Title 1">
            <a:extLst>
              <a:ext uri="{FF2B5EF4-FFF2-40B4-BE49-F238E27FC236}">
                <a16:creationId xmlns:a16="http://schemas.microsoft.com/office/drawing/2014/main" id="{3BB5B1F3-BEA0-4144-ABA5-C04F5BCF220E}"/>
              </a:ext>
            </a:extLst>
          </p:cNvPr>
          <p:cNvSpPr txBox="1">
            <a:spLocks/>
          </p:cNvSpPr>
          <p:nvPr/>
        </p:nvSpPr>
        <p:spPr>
          <a:xfrm>
            <a:off x="438516" y="4509202"/>
            <a:ext cx="7435484" cy="1434398"/>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2800" dirty="0" smtClean="0">
                <a:latin typeface="+mn-lt"/>
              </a:rPr>
              <a:t>Matteo Merialdo, </a:t>
            </a:r>
            <a:r>
              <a:rPr lang="en-GB" sz="2100" dirty="0" smtClean="0">
                <a:latin typeface="+mn-lt"/>
              </a:rPr>
              <a:t>PANACEA</a:t>
            </a:r>
            <a:r>
              <a:rPr lang="en-GB" sz="2800" dirty="0" smtClean="0">
                <a:latin typeface="+mn-lt"/>
              </a:rPr>
              <a:t> </a:t>
            </a:r>
            <a:r>
              <a:rPr lang="en-GB" sz="2100" dirty="0" smtClean="0">
                <a:latin typeface="+mn-lt"/>
              </a:rPr>
              <a:t>Technical </a:t>
            </a:r>
            <a:r>
              <a:rPr lang="en-GB" sz="2100" dirty="0" smtClean="0">
                <a:latin typeface="+mn-lt"/>
              </a:rPr>
              <a:t>Project Manager </a:t>
            </a:r>
            <a:r>
              <a:rPr lang="en-GB" sz="2800" dirty="0">
                <a:latin typeface="+mn-lt"/>
              </a:rPr>
              <a:t/>
            </a:r>
            <a:br>
              <a:rPr lang="en-GB" sz="2800" dirty="0">
                <a:latin typeface="+mn-lt"/>
              </a:rPr>
            </a:br>
            <a:r>
              <a:rPr lang="en-GB" sz="2800" dirty="0" smtClean="0">
                <a:latin typeface="+mn-lt"/>
              </a:rPr>
              <a:t>RHEA System S.A.</a:t>
            </a:r>
            <a:endParaRPr lang="en-GB" sz="2800" dirty="0">
              <a:latin typeface="+mn-lt"/>
            </a:endParaRPr>
          </a:p>
        </p:txBody>
      </p:sp>
      <p:sp>
        <p:nvSpPr>
          <p:cNvPr id="3" name="Footer Placeholder 2"/>
          <p:cNvSpPr>
            <a:spLocks noGrp="1"/>
          </p:cNvSpPr>
          <p:nvPr>
            <p:ph type="ftr" sz="quarter" idx="3"/>
          </p:nvPr>
        </p:nvSpPr>
        <p:spPr/>
        <p:txBody>
          <a:bodyPr/>
          <a:lstStyle/>
          <a:p>
            <a:r>
              <a:rPr lang="it-IT" smtClean="0"/>
              <a:t>www.panacearesearch.eu </a:t>
            </a:r>
            <a:endParaRPr lang="it-IT" dirty="0"/>
          </a:p>
        </p:txBody>
      </p:sp>
      <p:sp>
        <p:nvSpPr>
          <p:cNvPr id="4" name="Slide Number Placeholder 3"/>
          <p:cNvSpPr>
            <a:spLocks noGrp="1"/>
          </p:cNvSpPr>
          <p:nvPr>
            <p:ph type="sldNum" sz="quarter" idx="12"/>
          </p:nvPr>
        </p:nvSpPr>
        <p:spPr/>
        <p:txBody>
          <a:bodyPr/>
          <a:lstStyle/>
          <a:p>
            <a:fld id="{CC526A9B-8C67-7942-98DE-0DB5C5796EA1}" type="slidenum">
              <a:rPr lang="it-IT" smtClean="0"/>
              <a:pPr/>
              <a:t>1</a:t>
            </a:fld>
            <a:endParaRPr lang="it-IT" dirty="0"/>
          </a:p>
        </p:txBody>
      </p:sp>
    </p:spTree>
    <p:extLst>
      <p:ext uri="{BB962C8B-B14F-4D97-AF65-F5344CB8AC3E}">
        <p14:creationId xmlns:p14="http://schemas.microsoft.com/office/powerpoint/2010/main" val="924958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DC05-E6BE-7A4C-84C3-2ABA4460A9F1}"/>
              </a:ext>
            </a:extLst>
          </p:cNvPr>
          <p:cNvSpPr>
            <a:spLocks noGrp="1"/>
          </p:cNvSpPr>
          <p:nvPr>
            <p:ph idx="13"/>
          </p:nvPr>
        </p:nvSpPr>
        <p:spPr>
          <a:xfrm>
            <a:off x="838201" y="1336431"/>
            <a:ext cx="3924300" cy="2981569"/>
          </a:xfrm>
        </p:spPr>
        <p:txBody>
          <a:bodyPr>
            <a:normAutofit fontScale="92500" lnSpcReduction="20000"/>
          </a:bodyPr>
          <a:lstStyle/>
          <a:p>
            <a:r>
              <a:rPr lang="en-GB" dirty="0">
                <a:latin typeface="+mn-lt"/>
              </a:rPr>
              <a:t>Generating and </a:t>
            </a:r>
            <a:r>
              <a:rPr lang="en-GB" b="1" dirty="0">
                <a:latin typeface="+mn-lt"/>
              </a:rPr>
              <a:t>prioritizing</a:t>
            </a:r>
            <a:r>
              <a:rPr lang="en-GB" dirty="0">
                <a:latin typeface="+mn-lt"/>
              </a:rPr>
              <a:t> mitigation actions</a:t>
            </a:r>
          </a:p>
          <a:p>
            <a:r>
              <a:rPr lang="en-GB" dirty="0">
                <a:latin typeface="+mn-lt"/>
              </a:rPr>
              <a:t>A list of </a:t>
            </a:r>
            <a:r>
              <a:rPr lang="en-GB" b="1" dirty="0">
                <a:latin typeface="+mn-lt"/>
              </a:rPr>
              <a:t>prioritized</a:t>
            </a:r>
            <a:r>
              <a:rPr lang="en-GB" dirty="0">
                <a:latin typeface="+mn-lt"/>
              </a:rPr>
              <a:t>, specific and </a:t>
            </a:r>
            <a:r>
              <a:rPr lang="en-GB" b="1" dirty="0">
                <a:latin typeface="+mn-lt"/>
              </a:rPr>
              <a:t>actionable</a:t>
            </a:r>
            <a:r>
              <a:rPr lang="en-GB" dirty="0">
                <a:latin typeface="+mn-lt"/>
              </a:rPr>
              <a:t> risk-mitigation actions is then generated, based on cost / impact / risk reduction </a:t>
            </a:r>
            <a:r>
              <a:rPr lang="en-GB" dirty="0" smtClean="0">
                <a:latin typeface="+mn-lt"/>
              </a:rPr>
              <a:t>trade-offs</a:t>
            </a:r>
          </a:p>
          <a:p>
            <a:pPr marL="0" indent="0">
              <a:buNone/>
            </a:pPr>
            <a:endParaRPr lang="en-GB" dirty="0">
              <a:latin typeface="+mn-lt"/>
            </a:endParaRPr>
          </a:p>
        </p:txBody>
      </p:sp>
      <p:sp>
        <p:nvSpPr>
          <p:cNvPr id="5" name="Slide Number Placeholder 4">
            <a:extLst>
              <a:ext uri="{FF2B5EF4-FFF2-40B4-BE49-F238E27FC236}">
                <a16:creationId xmlns:a16="http://schemas.microsoft.com/office/drawing/2014/main" id="{EE83F6DD-FC05-2D47-9C24-3381DFBDD892}"/>
              </a:ext>
            </a:extLst>
          </p:cNvPr>
          <p:cNvSpPr>
            <a:spLocks noGrp="1"/>
          </p:cNvSpPr>
          <p:nvPr>
            <p:ph type="sldNum" sz="quarter" idx="4"/>
          </p:nvPr>
        </p:nvSpPr>
        <p:spPr/>
        <p:txBody>
          <a:bodyPr/>
          <a:lstStyle/>
          <a:p>
            <a:fld id="{CC526A9B-8C67-7942-98DE-0DB5C5796EA1}" type="slidenum">
              <a:rPr lang="it-IT" smtClean="0"/>
              <a:pPr/>
              <a:t>10</a:t>
            </a:fld>
            <a:endParaRPr lang="it-IT" dirty="0"/>
          </a:p>
        </p:txBody>
      </p:sp>
      <p:sp>
        <p:nvSpPr>
          <p:cNvPr id="6" name="Footer Placeholder 5">
            <a:extLst>
              <a:ext uri="{FF2B5EF4-FFF2-40B4-BE49-F238E27FC236}">
                <a16:creationId xmlns:a16="http://schemas.microsoft.com/office/drawing/2014/main" id="{F721FE91-9B7A-0B43-B5F8-A4AB806504E6}"/>
              </a:ext>
            </a:extLst>
          </p:cNvPr>
          <p:cNvSpPr>
            <a:spLocks noGrp="1"/>
          </p:cNvSpPr>
          <p:nvPr>
            <p:ph type="ftr" sz="quarter" idx="3"/>
          </p:nvPr>
        </p:nvSpPr>
        <p:spPr/>
        <p:txBody>
          <a:bodyPr/>
          <a:lstStyle/>
          <a:p>
            <a:r>
              <a:rPr lang="it-IT" dirty="0"/>
              <a:t>www.panacearesearch.eu </a:t>
            </a:r>
          </a:p>
        </p:txBody>
      </p:sp>
      <p:sp>
        <p:nvSpPr>
          <p:cNvPr id="15"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DRMP – Response Evaluation</a:t>
            </a:r>
            <a:endParaRPr lang="en-GB" sz="3200" i="1" dirty="0">
              <a:latin typeface="+mj-lt"/>
            </a:endParaRPr>
          </a:p>
        </p:txBody>
      </p:sp>
      <p:sp>
        <p:nvSpPr>
          <p:cNvPr id="8" name="Rettangolo con angoli arrotondati 11">
            <a:extLst>
              <a:ext uri="{FF2B5EF4-FFF2-40B4-BE49-F238E27FC236}">
                <a16:creationId xmlns:a16="http://schemas.microsoft.com/office/drawing/2014/main" id="{7EA73AF0-7289-7C45-AD43-3E70394CF380}"/>
              </a:ext>
            </a:extLst>
          </p:cNvPr>
          <p:cNvSpPr/>
          <p:nvPr/>
        </p:nvSpPr>
        <p:spPr>
          <a:xfrm>
            <a:off x="4990559" y="5259992"/>
            <a:ext cx="6363240" cy="100254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it-IT" sz="2000" dirty="0" smtClean="0">
                <a:solidFill>
                  <a:schemeClr val="bg1"/>
                </a:solidFill>
                <a:cs typeface="Times New Roman" panose="02020603050405020304" pitchFamily="18" charset="0"/>
              </a:rPr>
              <a:t>Not only technical, but also governance, organizational and ‘human’ mitigation actions (nudging) to be considered by the response engine</a:t>
            </a:r>
            <a:endParaRPr lang="it-IT" sz="2000" dirty="0">
              <a:solidFill>
                <a:schemeClr val="bg1"/>
              </a:solidFill>
              <a:cs typeface="Times New Roman" panose="02020603050405020304" pitchFamily="18" charset="0"/>
            </a:endParaRPr>
          </a:p>
        </p:txBody>
      </p:sp>
      <p:sp>
        <p:nvSpPr>
          <p:cNvPr id="9" name="Freeform 36"/>
          <p:cNvSpPr>
            <a:spLocks/>
          </p:cNvSpPr>
          <p:nvPr/>
        </p:nvSpPr>
        <p:spPr bwMode="auto">
          <a:xfrm>
            <a:off x="977546" y="4318000"/>
            <a:ext cx="1710000" cy="1458000"/>
          </a:xfrm>
          <a:custGeom>
            <a:avLst/>
            <a:gdLst/>
            <a:ahLst/>
            <a:cxnLst>
              <a:cxn ang="0">
                <a:pos x="545" y="0"/>
              </a:cxn>
              <a:cxn ang="0">
                <a:pos x="182" y="0"/>
              </a:cxn>
              <a:cxn ang="0">
                <a:pos x="0" y="313"/>
              </a:cxn>
              <a:cxn ang="0">
                <a:pos x="182" y="627"/>
              </a:cxn>
              <a:cxn ang="0">
                <a:pos x="545" y="627"/>
              </a:cxn>
              <a:cxn ang="0">
                <a:pos x="727" y="313"/>
              </a:cxn>
              <a:cxn ang="0">
                <a:pos x="545" y="0"/>
              </a:cxn>
              <a:cxn ang="0">
                <a:pos x="545" y="0"/>
              </a:cxn>
            </a:cxnLst>
            <a:rect l="0" t="0" r="r" b="b"/>
            <a:pathLst>
              <a:path w="727" h="627">
                <a:moveTo>
                  <a:pt x="545" y="0"/>
                </a:moveTo>
                <a:lnTo>
                  <a:pt x="182" y="0"/>
                </a:lnTo>
                <a:lnTo>
                  <a:pt x="0" y="313"/>
                </a:lnTo>
                <a:lnTo>
                  <a:pt x="182" y="627"/>
                </a:lnTo>
                <a:lnTo>
                  <a:pt x="545" y="627"/>
                </a:lnTo>
                <a:lnTo>
                  <a:pt x="727" y="313"/>
                </a:lnTo>
                <a:lnTo>
                  <a:pt x="545" y="0"/>
                </a:lnTo>
                <a:lnTo>
                  <a:pt x="545" y="0"/>
                </a:lnTo>
                <a:close/>
              </a:path>
            </a:pathLst>
          </a:custGeom>
          <a:solidFill>
            <a:srgbClr val="4FB13E"/>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600" b="1" dirty="0">
                <a:solidFill>
                  <a:schemeClr val="bg1"/>
                </a:solidFill>
              </a:rPr>
              <a:t>Secure behaviours nudging</a:t>
            </a:r>
          </a:p>
        </p:txBody>
      </p:sp>
      <p:sp>
        <p:nvSpPr>
          <p:cNvPr id="10" name="Freeform 34"/>
          <p:cNvSpPr>
            <a:spLocks/>
          </p:cNvSpPr>
          <p:nvPr/>
        </p:nvSpPr>
        <p:spPr bwMode="auto">
          <a:xfrm>
            <a:off x="2328600" y="5061325"/>
            <a:ext cx="1710000" cy="1458000"/>
          </a:xfrm>
          <a:custGeom>
            <a:avLst/>
            <a:gdLst/>
            <a:ahLst/>
            <a:cxnLst>
              <a:cxn ang="0">
                <a:pos x="546" y="0"/>
              </a:cxn>
              <a:cxn ang="0">
                <a:pos x="182" y="0"/>
              </a:cxn>
              <a:cxn ang="0">
                <a:pos x="0" y="313"/>
              </a:cxn>
              <a:cxn ang="0">
                <a:pos x="182" y="626"/>
              </a:cxn>
              <a:cxn ang="0">
                <a:pos x="546" y="626"/>
              </a:cxn>
              <a:cxn ang="0">
                <a:pos x="728" y="313"/>
              </a:cxn>
              <a:cxn ang="0">
                <a:pos x="546" y="0"/>
              </a:cxn>
              <a:cxn ang="0">
                <a:pos x="546" y="0"/>
              </a:cxn>
            </a:cxnLst>
            <a:rect l="0" t="0" r="r" b="b"/>
            <a:pathLst>
              <a:path w="728" h="626">
                <a:moveTo>
                  <a:pt x="546" y="0"/>
                </a:moveTo>
                <a:lnTo>
                  <a:pt x="182" y="0"/>
                </a:lnTo>
                <a:lnTo>
                  <a:pt x="0" y="313"/>
                </a:lnTo>
                <a:lnTo>
                  <a:pt x="182" y="626"/>
                </a:lnTo>
                <a:lnTo>
                  <a:pt x="546" y="626"/>
                </a:lnTo>
                <a:lnTo>
                  <a:pt x="728" y="313"/>
                </a:lnTo>
                <a:lnTo>
                  <a:pt x="546" y="0"/>
                </a:lnTo>
                <a:lnTo>
                  <a:pt x="546" y="0"/>
                </a:lnTo>
                <a:close/>
              </a:path>
            </a:pathLst>
          </a:custGeom>
          <a:solidFill>
            <a:srgbClr val="169640"/>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600" b="1" dirty="0">
                <a:solidFill>
                  <a:schemeClr val="bg1"/>
                </a:solidFill>
              </a:rPr>
              <a:t>Resilience</a:t>
            </a:r>
          </a:p>
          <a:p>
            <a:pPr algn="ctr"/>
            <a:r>
              <a:rPr lang="en-GB" sz="1600" b="1" dirty="0" smtClean="0">
                <a:solidFill>
                  <a:schemeClr val="bg1"/>
                </a:solidFill>
              </a:rPr>
              <a:t>governance</a:t>
            </a:r>
            <a:endParaRPr lang="en-GB" sz="1600" b="1" dirty="0">
              <a:solidFill>
                <a:schemeClr val="bg1"/>
              </a:solidFill>
            </a:endParaRPr>
          </a:p>
        </p:txBody>
      </p:sp>
      <p:pic>
        <p:nvPicPr>
          <p:cNvPr id="12" name="Content Placeholder 2">
            <a:extLst>
              <a:ext uri="{FF2B5EF4-FFF2-40B4-BE49-F238E27FC236}">
                <a16:creationId xmlns:a16="http://schemas.microsoft.com/office/drawing/2014/main" id="{9ADBD676-5DAF-DC4D-BB14-BDEA922D7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946" y="1032658"/>
            <a:ext cx="3443945" cy="3974211"/>
          </a:xfrm>
          <a:prstGeom prst="rect">
            <a:avLst/>
          </a:prstGeom>
          <a:ln>
            <a:solidFill>
              <a:schemeClr val="bg2">
                <a:lumMod val="75000"/>
              </a:schemeClr>
            </a:solidFill>
          </a:ln>
          <a:effectLst/>
        </p:spPr>
      </p:pic>
    </p:spTree>
    <p:extLst>
      <p:ext uri="{BB962C8B-B14F-4D97-AF65-F5344CB8AC3E}">
        <p14:creationId xmlns:p14="http://schemas.microsoft.com/office/powerpoint/2010/main" val="3909441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203CDEC4-E8ED-DE42-BF71-1B15B4DFA231}"/>
              </a:ext>
            </a:extLst>
          </p:cNvPr>
          <p:cNvSpPr>
            <a:spLocks noGrp="1"/>
          </p:cNvSpPr>
          <p:nvPr>
            <p:ph type="sldNum" sz="quarter" idx="4"/>
          </p:nvPr>
        </p:nvSpPr>
        <p:spPr/>
        <p:txBody>
          <a:bodyPr/>
          <a:lstStyle/>
          <a:p>
            <a:fld id="{CC526A9B-8C67-7942-98DE-0DB5C5796EA1}" type="slidenum">
              <a:rPr lang="it-IT" smtClean="0"/>
              <a:pPr/>
              <a:t>11</a:t>
            </a:fld>
            <a:endParaRPr lang="it-IT" dirty="0"/>
          </a:p>
        </p:txBody>
      </p:sp>
      <p:sp>
        <p:nvSpPr>
          <p:cNvPr id="6" name="Segnaposto piè di pagina 5">
            <a:extLst>
              <a:ext uri="{FF2B5EF4-FFF2-40B4-BE49-F238E27FC236}">
                <a16:creationId xmlns:a16="http://schemas.microsoft.com/office/drawing/2014/main" id="{E16D391A-A656-B341-8746-9031F2F90E95}"/>
              </a:ext>
            </a:extLst>
          </p:cNvPr>
          <p:cNvSpPr>
            <a:spLocks noGrp="1"/>
          </p:cNvSpPr>
          <p:nvPr>
            <p:ph type="ftr" sz="quarter" idx="3"/>
          </p:nvPr>
        </p:nvSpPr>
        <p:spPr/>
        <p:txBody>
          <a:bodyPr/>
          <a:lstStyle/>
          <a:p>
            <a:r>
              <a:rPr lang="it-IT" smtClean="0"/>
              <a:t>www.panacearesearch.eu </a:t>
            </a:r>
            <a:endParaRPr lang="it-IT" dirty="0"/>
          </a:p>
        </p:txBody>
      </p:sp>
      <p:pic>
        <p:nvPicPr>
          <p:cNvPr id="11" name="Picture 3">
            <a:extLst>
              <a:ext uri="{FF2B5EF4-FFF2-40B4-BE49-F238E27FC236}">
                <a16:creationId xmlns:a16="http://schemas.microsoft.com/office/drawing/2014/main" id="{04E0F257-7404-DA4F-9629-D50404785AB4}"/>
              </a:ext>
            </a:extLst>
          </p:cNvPr>
          <p:cNvPicPr>
            <a:picLocks noChangeAspect="1"/>
          </p:cNvPicPr>
          <p:nvPr/>
        </p:nvPicPr>
        <p:blipFill>
          <a:blip r:embed="rId2"/>
          <a:stretch>
            <a:fillRect/>
          </a:stretch>
        </p:blipFill>
        <p:spPr>
          <a:xfrm>
            <a:off x="927101" y="1614076"/>
            <a:ext cx="11506199" cy="5243924"/>
          </a:xfrm>
          <a:prstGeom prst="rect">
            <a:avLst/>
          </a:prstGeom>
        </p:spPr>
      </p:pic>
      <p:sp>
        <p:nvSpPr>
          <p:cNvPr id="9"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Secure Information Sharing Platform (SISP)</a:t>
            </a:r>
            <a:endParaRPr lang="en-GB" sz="3200" i="1" dirty="0">
              <a:latin typeface="+mj-lt"/>
            </a:endParaRPr>
          </a:p>
        </p:txBody>
      </p:sp>
      <p:sp>
        <p:nvSpPr>
          <p:cNvPr id="7" name="Content Placeholder 2">
            <a:extLst>
              <a:ext uri="{FF2B5EF4-FFF2-40B4-BE49-F238E27FC236}">
                <a16:creationId xmlns:a16="http://schemas.microsoft.com/office/drawing/2014/main" id="{4B0BDC05-E6BE-7A4C-84C3-2ABA4460A9F1}"/>
              </a:ext>
            </a:extLst>
          </p:cNvPr>
          <p:cNvSpPr>
            <a:spLocks noGrp="1"/>
          </p:cNvSpPr>
          <p:nvPr>
            <p:ph idx="13"/>
          </p:nvPr>
        </p:nvSpPr>
        <p:spPr>
          <a:xfrm>
            <a:off x="0" y="1196731"/>
            <a:ext cx="2336800" cy="1775069"/>
          </a:xfrm>
        </p:spPr>
        <p:txBody>
          <a:bodyPr>
            <a:normAutofit/>
          </a:bodyPr>
          <a:lstStyle/>
          <a:p>
            <a:r>
              <a:rPr lang="en-GB" b="1" dirty="0" smtClean="0">
                <a:latin typeface="+mn-lt"/>
              </a:rPr>
              <a:t>Secure information sharing for HC data</a:t>
            </a:r>
          </a:p>
        </p:txBody>
      </p:sp>
    </p:spTree>
    <p:extLst>
      <p:ext uri="{BB962C8B-B14F-4D97-AF65-F5344CB8AC3E}">
        <p14:creationId xmlns:p14="http://schemas.microsoft.com/office/powerpoint/2010/main" val="1641336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DC05-E6BE-7A4C-84C3-2ABA4460A9F1}"/>
              </a:ext>
            </a:extLst>
          </p:cNvPr>
          <p:cNvSpPr>
            <a:spLocks noGrp="1"/>
          </p:cNvSpPr>
          <p:nvPr>
            <p:ph idx="13"/>
          </p:nvPr>
        </p:nvSpPr>
        <p:spPr>
          <a:xfrm>
            <a:off x="838200" y="1336431"/>
            <a:ext cx="5324475" cy="4583723"/>
          </a:xfrm>
        </p:spPr>
        <p:txBody>
          <a:bodyPr>
            <a:normAutofit fontScale="92500" lnSpcReduction="10000"/>
          </a:bodyPr>
          <a:lstStyle/>
          <a:p>
            <a:r>
              <a:rPr lang="en-GB" dirty="0" smtClean="0">
                <a:latin typeface="+mn-lt"/>
              </a:rPr>
              <a:t>Fully </a:t>
            </a:r>
            <a:r>
              <a:rPr lang="en-GB" dirty="0">
                <a:latin typeface="+mn-lt"/>
              </a:rPr>
              <a:t>distributed</a:t>
            </a:r>
          </a:p>
          <a:p>
            <a:r>
              <a:rPr lang="en-GB" dirty="0">
                <a:latin typeface="+mn-lt"/>
              </a:rPr>
              <a:t>Multitenant/</a:t>
            </a:r>
            <a:r>
              <a:rPr lang="en-GB" dirty="0" err="1">
                <a:latin typeface="+mn-lt"/>
              </a:rPr>
              <a:t>Multiorganization</a:t>
            </a:r>
            <a:endParaRPr lang="en-GB" dirty="0">
              <a:latin typeface="+mn-lt"/>
            </a:endParaRPr>
          </a:p>
          <a:p>
            <a:r>
              <a:rPr lang="en-GB" dirty="0">
                <a:latin typeface="+mn-lt"/>
              </a:rPr>
              <a:t>Cross border (multi regulation regulations compliance</a:t>
            </a:r>
            <a:r>
              <a:rPr lang="en-GB" dirty="0" smtClean="0">
                <a:latin typeface="+mn-lt"/>
              </a:rPr>
              <a:t>)</a:t>
            </a:r>
          </a:p>
          <a:p>
            <a:r>
              <a:rPr lang="en-GB" dirty="0" smtClean="0">
                <a:latin typeface="+mn-lt"/>
              </a:rPr>
              <a:t>Customizable templates and data model</a:t>
            </a:r>
            <a:endParaRPr lang="en-GB" dirty="0">
              <a:latin typeface="+mn-lt"/>
            </a:endParaRPr>
          </a:p>
          <a:p>
            <a:r>
              <a:rPr lang="en-GB" dirty="0">
                <a:latin typeface="+mn-lt"/>
              </a:rPr>
              <a:t>Customizable </a:t>
            </a:r>
            <a:r>
              <a:rPr lang="en-GB" dirty="0" smtClean="0">
                <a:latin typeface="+mn-lt"/>
              </a:rPr>
              <a:t>workflow</a:t>
            </a:r>
            <a:endParaRPr lang="en-GB" dirty="0">
              <a:latin typeface="+mn-lt"/>
            </a:endParaRPr>
          </a:p>
          <a:p>
            <a:r>
              <a:rPr lang="en-GB" dirty="0" smtClean="0">
                <a:latin typeface="+mn-lt"/>
              </a:rPr>
              <a:t>Shared </a:t>
            </a:r>
            <a:r>
              <a:rPr lang="en-GB" dirty="0">
                <a:latin typeface="+mn-lt"/>
              </a:rPr>
              <a:t>knowledge management (wiki)</a:t>
            </a:r>
          </a:p>
          <a:p>
            <a:r>
              <a:rPr lang="en-GB" dirty="0">
                <a:latin typeface="+mn-lt"/>
              </a:rPr>
              <a:t>Internationalization and localization </a:t>
            </a:r>
          </a:p>
          <a:p>
            <a:r>
              <a:rPr lang="en-GB" dirty="0" smtClean="0">
                <a:latin typeface="+mn-lt"/>
              </a:rPr>
              <a:t>GDPR compliant</a:t>
            </a:r>
          </a:p>
        </p:txBody>
      </p:sp>
      <p:sp>
        <p:nvSpPr>
          <p:cNvPr id="5" name="Slide Number Placeholder 4">
            <a:extLst>
              <a:ext uri="{FF2B5EF4-FFF2-40B4-BE49-F238E27FC236}">
                <a16:creationId xmlns:a16="http://schemas.microsoft.com/office/drawing/2014/main" id="{EE83F6DD-FC05-2D47-9C24-3381DFBDD892}"/>
              </a:ext>
            </a:extLst>
          </p:cNvPr>
          <p:cNvSpPr>
            <a:spLocks noGrp="1"/>
          </p:cNvSpPr>
          <p:nvPr>
            <p:ph type="sldNum" sz="quarter" idx="4"/>
          </p:nvPr>
        </p:nvSpPr>
        <p:spPr/>
        <p:txBody>
          <a:bodyPr/>
          <a:lstStyle/>
          <a:p>
            <a:fld id="{CC526A9B-8C67-7942-98DE-0DB5C5796EA1}" type="slidenum">
              <a:rPr lang="it-IT" smtClean="0"/>
              <a:pPr/>
              <a:t>12</a:t>
            </a:fld>
            <a:endParaRPr lang="it-IT" dirty="0"/>
          </a:p>
        </p:txBody>
      </p:sp>
      <p:sp>
        <p:nvSpPr>
          <p:cNvPr id="6" name="Footer Placeholder 5">
            <a:extLst>
              <a:ext uri="{FF2B5EF4-FFF2-40B4-BE49-F238E27FC236}">
                <a16:creationId xmlns:a16="http://schemas.microsoft.com/office/drawing/2014/main" id="{F721FE91-9B7A-0B43-B5F8-A4AB806504E6}"/>
              </a:ext>
            </a:extLst>
          </p:cNvPr>
          <p:cNvSpPr>
            <a:spLocks noGrp="1"/>
          </p:cNvSpPr>
          <p:nvPr>
            <p:ph type="ftr" sz="quarter" idx="3"/>
          </p:nvPr>
        </p:nvSpPr>
        <p:spPr/>
        <p:txBody>
          <a:bodyPr/>
          <a:lstStyle/>
          <a:p>
            <a:r>
              <a:rPr lang="it-IT" dirty="0"/>
              <a:t>www.panacearesearch.eu </a:t>
            </a:r>
          </a:p>
        </p:txBody>
      </p:sp>
      <p:pic>
        <p:nvPicPr>
          <p:cNvPr id="9" name="Picture 8"/>
          <p:cNvPicPr>
            <a:picLocks noChangeAspect="1"/>
          </p:cNvPicPr>
          <p:nvPr/>
        </p:nvPicPr>
        <p:blipFill>
          <a:blip r:embed="rId2"/>
          <a:stretch>
            <a:fillRect/>
          </a:stretch>
        </p:blipFill>
        <p:spPr>
          <a:xfrm>
            <a:off x="6834598" y="3368758"/>
            <a:ext cx="4385896" cy="3071439"/>
          </a:xfrm>
          <a:prstGeom prst="rect">
            <a:avLst/>
          </a:prstGeom>
        </p:spPr>
      </p:pic>
      <p:sp>
        <p:nvSpPr>
          <p:cNvPr id="12"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Secure Information Sharing Platform (SISP)</a:t>
            </a:r>
            <a:endParaRPr lang="en-GB" sz="3200" i="1" dirty="0">
              <a:latin typeface="+mj-lt"/>
            </a:endParaRPr>
          </a:p>
        </p:txBody>
      </p:sp>
      <p:pic>
        <p:nvPicPr>
          <p:cNvPr id="4" name="Picture 3"/>
          <p:cNvPicPr>
            <a:picLocks noChangeAspect="1"/>
          </p:cNvPicPr>
          <p:nvPr/>
        </p:nvPicPr>
        <p:blipFill>
          <a:blip r:embed="rId3"/>
          <a:stretch>
            <a:fillRect/>
          </a:stretch>
        </p:blipFill>
        <p:spPr>
          <a:xfrm>
            <a:off x="5803901" y="1249398"/>
            <a:ext cx="6298672" cy="2953148"/>
          </a:xfrm>
          <a:prstGeom prst="rect">
            <a:avLst/>
          </a:prstGeom>
        </p:spPr>
      </p:pic>
    </p:spTree>
    <p:extLst>
      <p:ext uri="{BB962C8B-B14F-4D97-AF65-F5344CB8AC3E}">
        <p14:creationId xmlns:p14="http://schemas.microsoft.com/office/powerpoint/2010/main" val="3739296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DC05-E6BE-7A4C-84C3-2ABA4460A9F1}"/>
              </a:ext>
            </a:extLst>
          </p:cNvPr>
          <p:cNvSpPr>
            <a:spLocks noGrp="1"/>
          </p:cNvSpPr>
          <p:nvPr>
            <p:ph idx="13"/>
          </p:nvPr>
        </p:nvSpPr>
        <p:spPr>
          <a:xfrm>
            <a:off x="342900" y="1336431"/>
            <a:ext cx="4314819" cy="5073994"/>
          </a:xfrm>
        </p:spPr>
        <p:txBody>
          <a:bodyPr>
            <a:normAutofit fontScale="85000" lnSpcReduction="20000"/>
          </a:bodyPr>
          <a:lstStyle/>
          <a:p>
            <a:r>
              <a:rPr lang="en-GB" dirty="0" smtClean="0">
                <a:latin typeface="+mn-lt"/>
              </a:rPr>
              <a:t>Information sharing in HC is </a:t>
            </a:r>
            <a:r>
              <a:rPr lang="en-GB" b="1" dirty="0" smtClean="0">
                <a:latin typeface="+mn-lt"/>
              </a:rPr>
              <a:t>usually</a:t>
            </a:r>
            <a:r>
              <a:rPr lang="en-GB" dirty="0" smtClean="0">
                <a:latin typeface="+mn-lt"/>
              </a:rPr>
              <a:t> a </a:t>
            </a:r>
            <a:r>
              <a:rPr lang="en-GB" b="1" dirty="0" smtClean="0">
                <a:latin typeface="+mn-lt"/>
              </a:rPr>
              <a:t>manual</a:t>
            </a:r>
            <a:r>
              <a:rPr lang="en-GB" dirty="0" smtClean="0">
                <a:latin typeface="+mn-lt"/>
              </a:rPr>
              <a:t> </a:t>
            </a:r>
            <a:r>
              <a:rPr lang="en-GB" b="1" dirty="0" smtClean="0">
                <a:latin typeface="+mn-lt"/>
              </a:rPr>
              <a:t>process</a:t>
            </a:r>
          </a:p>
          <a:p>
            <a:pPr lvl="1"/>
            <a:r>
              <a:rPr lang="en-US" dirty="0" smtClean="0">
                <a:latin typeface="+mn-lt"/>
              </a:rPr>
              <a:t>Not efficient in pandemics</a:t>
            </a:r>
            <a:endParaRPr lang="en-GB" dirty="0" smtClean="0">
              <a:latin typeface="+mn-lt"/>
            </a:endParaRPr>
          </a:p>
          <a:p>
            <a:r>
              <a:rPr lang="en-US" dirty="0" smtClean="0">
                <a:latin typeface="+mn-lt"/>
              </a:rPr>
              <a:t>With SISP, </a:t>
            </a:r>
            <a:r>
              <a:rPr lang="en-US" b="1" dirty="0" smtClean="0">
                <a:latin typeface="+mn-lt"/>
              </a:rPr>
              <a:t>real-time sharing </a:t>
            </a:r>
            <a:r>
              <a:rPr lang="en-US" dirty="0" smtClean="0">
                <a:latin typeface="+mn-lt"/>
              </a:rPr>
              <a:t>of complex and huge </a:t>
            </a:r>
            <a:r>
              <a:rPr lang="en-US" dirty="0" smtClean="0">
                <a:latin typeface="+mn-lt"/>
              </a:rPr>
              <a:t>HC data (including images) is </a:t>
            </a:r>
            <a:r>
              <a:rPr lang="en-US" dirty="0" smtClean="0">
                <a:latin typeface="+mn-lt"/>
              </a:rPr>
              <a:t>possible</a:t>
            </a:r>
          </a:p>
          <a:p>
            <a:pPr lvl="1"/>
            <a:r>
              <a:rPr lang="en-US" dirty="0" smtClean="0">
                <a:latin typeface="+mn-lt"/>
              </a:rPr>
              <a:t>With security and GDPR as top priorities</a:t>
            </a:r>
          </a:p>
          <a:p>
            <a:r>
              <a:rPr lang="en-US" dirty="0" smtClean="0">
                <a:latin typeface="+mn-lt"/>
              </a:rPr>
              <a:t>Potentially, the SISP could evolve on a EU-wide HC Early Warning </a:t>
            </a:r>
            <a:r>
              <a:rPr lang="en-US" dirty="0" smtClean="0">
                <a:latin typeface="+mn-lt"/>
              </a:rPr>
              <a:t>System!</a:t>
            </a:r>
            <a:endParaRPr lang="en-US" dirty="0" smtClean="0">
              <a:latin typeface="+mn-lt"/>
            </a:endParaRPr>
          </a:p>
          <a:p>
            <a:pPr lvl="1"/>
            <a:r>
              <a:rPr lang="en-US" dirty="0">
                <a:latin typeface="+mn-lt"/>
              </a:rPr>
              <a:t>V</a:t>
            </a:r>
            <a:r>
              <a:rPr lang="en-US" dirty="0" smtClean="0">
                <a:latin typeface="+mn-lt"/>
              </a:rPr>
              <a:t>isual analytics</a:t>
            </a:r>
          </a:p>
          <a:p>
            <a:pPr lvl="1"/>
            <a:r>
              <a:rPr lang="en-US" dirty="0">
                <a:latin typeface="+mn-lt"/>
              </a:rPr>
              <a:t>R</a:t>
            </a:r>
            <a:r>
              <a:rPr lang="en-US" dirty="0" smtClean="0">
                <a:latin typeface="+mn-lt"/>
              </a:rPr>
              <a:t>elations </a:t>
            </a:r>
            <a:r>
              <a:rPr lang="en-US" dirty="0" smtClean="0">
                <a:latin typeface="+mn-lt"/>
              </a:rPr>
              <a:t>and correlations between </a:t>
            </a:r>
            <a:r>
              <a:rPr lang="en-US" b="1" dirty="0" smtClean="0">
                <a:latin typeface="+mn-lt"/>
              </a:rPr>
              <a:t>warnings</a:t>
            </a:r>
            <a:endParaRPr lang="en-US" dirty="0">
              <a:latin typeface="+mn-lt"/>
            </a:endParaRPr>
          </a:p>
          <a:p>
            <a:pPr lvl="1"/>
            <a:r>
              <a:rPr lang="en-US" dirty="0">
                <a:latin typeface="+mn-lt"/>
              </a:rPr>
              <a:t>I</a:t>
            </a:r>
            <a:r>
              <a:rPr lang="en-US" dirty="0" smtClean="0">
                <a:latin typeface="+mn-lt"/>
              </a:rPr>
              <a:t>t would </a:t>
            </a:r>
            <a:r>
              <a:rPr lang="en-US" dirty="0" smtClean="0">
                <a:latin typeface="+mn-lt"/>
              </a:rPr>
              <a:t>be possible to extract how a virus spread, find </a:t>
            </a:r>
            <a:r>
              <a:rPr lang="en-US" b="1" dirty="0" smtClean="0">
                <a:latin typeface="+mn-lt"/>
              </a:rPr>
              <a:t>anomalies</a:t>
            </a:r>
            <a:r>
              <a:rPr lang="en-US" dirty="0" smtClean="0">
                <a:latin typeface="+mn-lt"/>
              </a:rPr>
              <a:t> and/or make </a:t>
            </a:r>
            <a:r>
              <a:rPr lang="en-US" b="1" dirty="0" smtClean="0">
                <a:latin typeface="+mn-lt"/>
              </a:rPr>
              <a:t>predictions</a:t>
            </a:r>
            <a:endParaRPr lang="en-GB" b="1" dirty="0" smtClean="0">
              <a:latin typeface="+mn-lt"/>
            </a:endParaRPr>
          </a:p>
        </p:txBody>
      </p:sp>
      <p:sp>
        <p:nvSpPr>
          <p:cNvPr id="5" name="Slide Number Placeholder 4">
            <a:extLst>
              <a:ext uri="{FF2B5EF4-FFF2-40B4-BE49-F238E27FC236}">
                <a16:creationId xmlns:a16="http://schemas.microsoft.com/office/drawing/2014/main" id="{EE83F6DD-FC05-2D47-9C24-3381DFBDD892}"/>
              </a:ext>
            </a:extLst>
          </p:cNvPr>
          <p:cNvSpPr>
            <a:spLocks noGrp="1"/>
          </p:cNvSpPr>
          <p:nvPr>
            <p:ph type="sldNum" sz="quarter" idx="4"/>
          </p:nvPr>
        </p:nvSpPr>
        <p:spPr/>
        <p:txBody>
          <a:bodyPr/>
          <a:lstStyle/>
          <a:p>
            <a:fld id="{CC526A9B-8C67-7942-98DE-0DB5C5796EA1}" type="slidenum">
              <a:rPr lang="it-IT" smtClean="0"/>
              <a:pPr/>
              <a:t>13</a:t>
            </a:fld>
            <a:endParaRPr lang="it-IT" dirty="0"/>
          </a:p>
        </p:txBody>
      </p:sp>
      <p:sp>
        <p:nvSpPr>
          <p:cNvPr id="6" name="Footer Placeholder 5">
            <a:extLst>
              <a:ext uri="{FF2B5EF4-FFF2-40B4-BE49-F238E27FC236}">
                <a16:creationId xmlns:a16="http://schemas.microsoft.com/office/drawing/2014/main" id="{F721FE91-9B7A-0B43-B5F8-A4AB806504E6}"/>
              </a:ext>
            </a:extLst>
          </p:cNvPr>
          <p:cNvSpPr>
            <a:spLocks noGrp="1"/>
          </p:cNvSpPr>
          <p:nvPr>
            <p:ph type="ftr" sz="quarter" idx="3"/>
          </p:nvPr>
        </p:nvSpPr>
        <p:spPr/>
        <p:txBody>
          <a:bodyPr/>
          <a:lstStyle/>
          <a:p>
            <a:r>
              <a:rPr lang="it-IT" dirty="0"/>
              <a:t>www.panacearesearch.eu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3600" t="9524" r="43393" b="71891"/>
          <a:stretch/>
        </p:blipFill>
        <p:spPr>
          <a:xfrm>
            <a:off x="4122019" y="0"/>
            <a:ext cx="8069981" cy="6410425"/>
          </a:xfrm>
          <a:prstGeom prst="rect">
            <a:avLst/>
          </a:prstGeom>
        </p:spPr>
      </p:pic>
      <p:sp>
        <p:nvSpPr>
          <p:cNvPr id="13" name="Oval 12"/>
          <p:cNvSpPr/>
          <p:nvPr/>
        </p:nvSpPr>
        <p:spPr>
          <a:xfrm>
            <a:off x="6458550" y="4090736"/>
            <a:ext cx="327261" cy="327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932369" y="3041581"/>
            <a:ext cx="327261" cy="32726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316676" y="1567313"/>
            <a:ext cx="327261" cy="32726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99933" y="2828219"/>
            <a:ext cx="327261" cy="3272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7" name="Oval 16"/>
          <p:cNvSpPr/>
          <p:nvPr/>
        </p:nvSpPr>
        <p:spPr>
          <a:xfrm>
            <a:off x="8283339" y="4947381"/>
            <a:ext cx="327261" cy="3272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473890" y="4966629"/>
            <a:ext cx="327261" cy="3272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952117" y="5980036"/>
            <a:ext cx="327261" cy="3272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637521" y="4620120"/>
            <a:ext cx="327261" cy="3272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589564" y="4254366"/>
            <a:ext cx="327261" cy="3272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056179" y="1227477"/>
            <a:ext cx="327261" cy="3272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897602" y="3344675"/>
            <a:ext cx="327261" cy="3272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817939" y="2991849"/>
            <a:ext cx="327261" cy="3272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32507" y="3927105"/>
            <a:ext cx="327261" cy="3272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13" idx="1"/>
            <a:endCxn id="14" idx="4"/>
          </p:cNvCxnSpPr>
          <p:nvPr/>
        </p:nvCxnSpPr>
        <p:spPr>
          <a:xfrm flipH="1" flipV="1">
            <a:off x="6096000" y="3368842"/>
            <a:ext cx="410476" cy="769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7"/>
            <a:endCxn id="15" idx="2"/>
          </p:cNvCxnSpPr>
          <p:nvPr/>
        </p:nvCxnSpPr>
        <p:spPr>
          <a:xfrm flipV="1">
            <a:off x="6211704" y="1730944"/>
            <a:ext cx="4104972" cy="1358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7"/>
            <a:endCxn id="15" idx="3"/>
          </p:cNvCxnSpPr>
          <p:nvPr/>
        </p:nvCxnSpPr>
        <p:spPr>
          <a:xfrm flipV="1">
            <a:off x="6737885" y="1846648"/>
            <a:ext cx="3626717" cy="2292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6" idx="6"/>
            <a:endCxn id="14" idx="2"/>
          </p:cNvCxnSpPr>
          <p:nvPr/>
        </p:nvCxnSpPr>
        <p:spPr>
          <a:xfrm>
            <a:off x="5027194" y="2991850"/>
            <a:ext cx="905175" cy="213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4" idx="5"/>
            <a:endCxn id="23" idx="1"/>
          </p:cNvCxnSpPr>
          <p:nvPr/>
        </p:nvCxnSpPr>
        <p:spPr>
          <a:xfrm>
            <a:off x="6211704" y="3320916"/>
            <a:ext cx="733824" cy="71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3" idx="5"/>
            <a:endCxn id="25" idx="1"/>
          </p:cNvCxnSpPr>
          <p:nvPr/>
        </p:nvCxnSpPr>
        <p:spPr>
          <a:xfrm>
            <a:off x="7176937" y="3624010"/>
            <a:ext cx="303496" cy="351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5" idx="7"/>
            <a:endCxn id="24" idx="3"/>
          </p:cNvCxnSpPr>
          <p:nvPr/>
        </p:nvCxnSpPr>
        <p:spPr>
          <a:xfrm flipV="1">
            <a:off x="7711842" y="3271184"/>
            <a:ext cx="1154023" cy="703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1" idx="2"/>
          </p:cNvCxnSpPr>
          <p:nvPr/>
        </p:nvCxnSpPr>
        <p:spPr>
          <a:xfrm>
            <a:off x="7759768" y="4138662"/>
            <a:ext cx="1829796" cy="279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5" idx="5"/>
            <a:endCxn id="17" idx="1"/>
          </p:cNvCxnSpPr>
          <p:nvPr/>
        </p:nvCxnSpPr>
        <p:spPr>
          <a:xfrm>
            <a:off x="7711842" y="4206440"/>
            <a:ext cx="619423" cy="788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1"/>
            <a:endCxn id="22" idx="5"/>
          </p:cNvCxnSpPr>
          <p:nvPr/>
        </p:nvCxnSpPr>
        <p:spPr>
          <a:xfrm flipH="1" flipV="1">
            <a:off x="10335514" y="1506812"/>
            <a:ext cx="29088" cy="108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4" idx="7"/>
            <a:endCxn id="15" idx="4"/>
          </p:cNvCxnSpPr>
          <p:nvPr/>
        </p:nvCxnSpPr>
        <p:spPr>
          <a:xfrm flipV="1">
            <a:off x="9097274" y="1894574"/>
            <a:ext cx="1383033" cy="1145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4" idx="5"/>
            <a:endCxn id="21" idx="0"/>
          </p:cNvCxnSpPr>
          <p:nvPr/>
        </p:nvCxnSpPr>
        <p:spPr>
          <a:xfrm>
            <a:off x="9097274" y="3271184"/>
            <a:ext cx="655921" cy="983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7"/>
            <a:endCxn id="21" idx="3"/>
          </p:cNvCxnSpPr>
          <p:nvPr/>
        </p:nvCxnSpPr>
        <p:spPr>
          <a:xfrm flipV="1">
            <a:off x="8562674" y="4533701"/>
            <a:ext cx="1074816" cy="461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5"/>
            <a:endCxn id="17" idx="2"/>
          </p:cNvCxnSpPr>
          <p:nvPr/>
        </p:nvCxnSpPr>
        <p:spPr>
          <a:xfrm>
            <a:off x="6737885" y="4370071"/>
            <a:ext cx="1545454" cy="740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1" idx="6"/>
            <a:endCxn id="20" idx="1"/>
          </p:cNvCxnSpPr>
          <p:nvPr/>
        </p:nvCxnSpPr>
        <p:spPr>
          <a:xfrm>
            <a:off x="9916825" y="4417997"/>
            <a:ext cx="768622" cy="250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1" idx="5"/>
            <a:endCxn id="18" idx="2"/>
          </p:cNvCxnSpPr>
          <p:nvPr/>
        </p:nvCxnSpPr>
        <p:spPr>
          <a:xfrm>
            <a:off x="9868899" y="4533701"/>
            <a:ext cx="604991" cy="596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7" idx="5"/>
            <a:endCxn id="19" idx="2"/>
          </p:cNvCxnSpPr>
          <p:nvPr/>
        </p:nvCxnSpPr>
        <p:spPr>
          <a:xfrm>
            <a:off x="8562674" y="5226716"/>
            <a:ext cx="1389443" cy="91695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Secure Information Sharing Platform (SISP)</a:t>
            </a:r>
            <a:endParaRPr lang="en-GB" sz="3200" i="1" dirty="0">
              <a:latin typeface="+mj-lt"/>
            </a:endParaRPr>
          </a:p>
        </p:txBody>
      </p:sp>
    </p:spTree>
    <p:extLst>
      <p:ext uri="{BB962C8B-B14F-4D97-AF65-F5344CB8AC3E}">
        <p14:creationId xmlns:p14="http://schemas.microsoft.com/office/powerpoint/2010/main" val="214997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8" presetClass="entr" presetSubtype="12"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strips(downLeft)">
                                      <p:cBhvr>
                                        <p:cTn id="18" dur="500"/>
                                        <p:tgtEl>
                                          <p:spTgt spid="27"/>
                                        </p:tgtEl>
                                      </p:cBhvr>
                                    </p:animEffect>
                                  </p:childTnLst>
                                </p:cTn>
                              </p:par>
                              <p:par>
                                <p:cTn id="19" presetID="18" presetClass="entr" presetSubtype="12"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strips(downLeft)">
                                      <p:cBhvr>
                                        <p:cTn id="21" dur="500"/>
                                        <p:tgtEl>
                                          <p:spTgt spid="26"/>
                                        </p:tgtEl>
                                      </p:cBhvr>
                                    </p:animEffect>
                                  </p:childTnLst>
                                </p:cTn>
                              </p:par>
                              <p:par>
                                <p:cTn id="22" presetID="18" presetClass="entr" presetSubtype="12"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8" presetClass="entr" presetSubtype="12"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strips(downLeft)">
                                      <p:cBhvr>
                                        <p:cTn id="59" dur="500"/>
                                        <p:tgtEl>
                                          <p:spTgt spid="29"/>
                                        </p:tgtEl>
                                      </p:cBhvr>
                                    </p:animEffect>
                                  </p:childTnLst>
                                </p:cTn>
                              </p:par>
                              <p:par>
                                <p:cTn id="60" presetID="18" presetClass="entr" presetSubtype="12"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strips(downLeft)">
                                      <p:cBhvr>
                                        <p:cTn id="62" dur="500"/>
                                        <p:tgtEl>
                                          <p:spTgt spid="35"/>
                                        </p:tgtEl>
                                      </p:cBhvr>
                                    </p:animEffect>
                                  </p:childTnLst>
                                </p:cTn>
                              </p:par>
                              <p:par>
                                <p:cTn id="63" presetID="18" presetClass="entr" presetSubtype="12"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strips(downLeft)">
                                      <p:cBhvr>
                                        <p:cTn id="65" dur="500"/>
                                        <p:tgtEl>
                                          <p:spTgt spid="30"/>
                                        </p:tgtEl>
                                      </p:cBhvr>
                                    </p:animEffect>
                                  </p:childTnLst>
                                </p:cTn>
                              </p:par>
                              <p:par>
                                <p:cTn id="66" presetID="18" presetClass="entr" presetSubtype="12"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strips(downLeft)">
                                      <p:cBhvr>
                                        <p:cTn id="68" dur="500"/>
                                        <p:tgtEl>
                                          <p:spTgt spid="31"/>
                                        </p:tgtEl>
                                      </p:cBhvr>
                                    </p:animEffect>
                                  </p:childTnLst>
                                </p:cTn>
                              </p:par>
                              <p:par>
                                <p:cTn id="69" presetID="18" presetClass="entr" presetSubtype="12"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par>
                                <p:cTn id="72" presetID="18" presetClass="entr" presetSubtype="12"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strips(downLeft)">
                                      <p:cBhvr>
                                        <p:cTn id="74" dur="500"/>
                                        <p:tgtEl>
                                          <p:spTgt spid="32"/>
                                        </p:tgtEl>
                                      </p:cBhvr>
                                    </p:animEffect>
                                  </p:childTnLst>
                                </p:cTn>
                              </p:par>
                              <p:par>
                                <p:cTn id="75" presetID="18" presetClass="entr" presetSubtype="12"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strips(downLeft)">
                                      <p:cBhvr>
                                        <p:cTn id="77" dur="500"/>
                                        <p:tgtEl>
                                          <p:spTgt spid="33"/>
                                        </p:tgtEl>
                                      </p:cBhvr>
                                    </p:animEffect>
                                  </p:childTnLst>
                                </p:cTn>
                              </p:par>
                              <p:par>
                                <p:cTn id="78" presetID="18" presetClass="entr" presetSubtype="12"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strips(downLeft)">
                                      <p:cBhvr>
                                        <p:cTn id="80" dur="500"/>
                                        <p:tgtEl>
                                          <p:spTgt spid="34"/>
                                        </p:tgtEl>
                                      </p:cBhvr>
                                    </p:animEffect>
                                  </p:childTnLst>
                                </p:cTn>
                              </p:par>
                              <p:par>
                                <p:cTn id="81" presetID="18" presetClass="entr" presetSubtype="12"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strips(downLeft)">
                                      <p:cBhvr>
                                        <p:cTn id="83" dur="500"/>
                                        <p:tgtEl>
                                          <p:spTgt spid="37"/>
                                        </p:tgtEl>
                                      </p:cBhvr>
                                    </p:animEffect>
                                  </p:childTnLst>
                                </p:cTn>
                              </p:par>
                              <p:par>
                                <p:cTn id="84" presetID="18" presetClass="entr" presetSubtype="12"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strips(downLeft)">
                                      <p:cBhvr>
                                        <p:cTn id="86" dur="500"/>
                                        <p:tgtEl>
                                          <p:spTgt spid="40"/>
                                        </p:tgtEl>
                                      </p:cBhvr>
                                    </p:animEffect>
                                  </p:childTnLst>
                                </p:cTn>
                              </p:par>
                              <p:par>
                                <p:cTn id="87" presetID="18" presetClass="entr" presetSubtype="12"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strips(downLeft)">
                                      <p:cBhvr>
                                        <p:cTn id="89" dur="500"/>
                                        <p:tgtEl>
                                          <p:spTgt spid="41"/>
                                        </p:tgtEl>
                                      </p:cBhvr>
                                    </p:animEffect>
                                  </p:childTnLst>
                                </p:cTn>
                              </p:par>
                              <p:par>
                                <p:cTn id="90" presetID="18" presetClass="entr" presetSubtype="12" fill="hold"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strips(downLeft)">
                                      <p:cBhvr>
                                        <p:cTn id="92" dur="500"/>
                                        <p:tgtEl>
                                          <p:spTgt spid="42"/>
                                        </p:tgtEl>
                                      </p:cBhvr>
                                    </p:animEffect>
                                  </p:childTnLst>
                                </p:cTn>
                              </p:par>
                              <p:par>
                                <p:cTn id="93" presetID="18" presetClass="entr" presetSubtype="12"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strips(downLeft)">
                                      <p:cBhvr>
                                        <p:cTn id="95" dur="500"/>
                                        <p:tgtEl>
                                          <p:spTgt spid="36"/>
                                        </p:tgtEl>
                                      </p:cBhvr>
                                    </p:animEffect>
                                  </p:childTnLst>
                                </p:cTn>
                              </p:par>
                              <p:par>
                                <p:cTn id="96" presetID="18" presetClass="entr" presetSubtype="12" fill="hold"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strips(downLeft)">
                                      <p:cBhvr>
                                        <p:cTn id="9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A3CF7-EFC0-4A07-A84E-11F120B67C92}"/>
              </a:ext>
            </a:extLst>
          </p:cNvPr>
          <p:cNvSpPr>
            <a:spLocks noGrp="1"/>
          </p:cNvSpPr>
          <p:nvPr>
            <p:ph idx="13"/>
          </p:nvPr>
        </p:nvSpPr>
        <p:spPr>
          <a:xfrm>
            <a:off x="328613" y="1295400"/>
            <a:ext cx="6643566" cy="4600575"/>
          </a:xfrm>
        </p:spPr>
        <p:txBody>
          <a:bodyPr>
            <a:normAutofit/>
          </a:bodyPr>
          <a:lstStyle/>
          <a:p>
            <a:pPr algn="just">
              <a:lnSpc>
                <a:spcPct val="110000"/>
              </a:lnSpc>
            </a:pPr>
            <a:r>
              <a:rPr lang="en-GB" sz="2200" dirty="0" smtClean="0">
                <a:latin typeface="+mn-lt"/>
              </a:rPr>
              <a:t>PANACEA is developing a </a:t>
            </a:r>
            <a:r>
              <a:rPr lang="en-GB" sz="2200" dirty="0">
                <a:solidFill>
                  <a:srgbClr val="94B961"/>
                </a:solidFill>
                <a:latin typeface="+mn-lt"/>
                <a:ea typeface="+mn-lt"/>
                <a:cs typeface="+mn-lt"/>
              </a:rPr>
              <a:t>Security-by-Design Framework (</a:t>
            </a:r>
            <a:r>
              <a:rPr lang="en-GB" sz="2200" dirty="0" err="1">
                <a:solidFill>
                  <a:srgbClr val="94B961"/>
                </a:solidFill>
                <a:latin typeface="+mn-lt"/>
                <a:ea typeface="+mn-lt"/>
                <a:cs typeface="+mn-lt"/>
              </a:rPr>
              <a:t>SbDF</a:t>
            </a:r>
            <a:r>
              <a:rPr lang="en-GB" sz="2200" dirty="0">
                <a:solidFill>
                  <a:srgbClr val="94B961"/>
                </a:solidFill>
                <a:latin typeface="+mn-lt"/>
                <a:ea typeface="+mn-lt"/>
                <a:cs typeface="+mn-lt"/>
              </a:rPr>
              <a:t>) </a:t>
            </a:r>
            <a:r>
              <a:rPr lang="en-GB" sz="2200" dirty="0" smtClean="0">
                <a:latin typeface="+mn-lt"/>
              </a:rPr>
              <a:t>in </a:t>
            </a:r>
            <a:r>
              <a:rPr lang="en-GB" sz="2200" dirty="0">
                <a:latin typeface="+mn-lt"/>
              </a:rPr>
              <a:t>order to </a:t>
            </a:r>
            <a:r>
              <a:rPr lang="en-GB" sz="2200" b="1" dirty="0">
                <a:latin typeface="+mn-lt"/>
              </a:rPr>
              <a:t>overcome design limitations of medical devices </a:t>
            </a:r>
            <a:r>
              <a:rPr lang="en-GB" sz="2200" dirty="0">
                <a:latin typeface="+mn-lt"/>
              </a:rPr>
              <a:t>and </a:t>
            </a:r>
            <a:r>
              <a:rPr lang="en-GB" sz="2200" b="1" dirty="0">
                <a:latin typeface="+mn-lt"/>
              </a:rPr>
              <a:t>medical systems</a:t>
            </a:r>
            <a:r>
              <a:rPr lang="en-GB" sz="2200" dirty="0">
                <a:latin typeface="+mn-lt"/>
              </a:rPr>
              <a:t>, which currently </a:t>
            </a:r>
            <a:r>
              <a:rPr lang="en-GB" sz="2200" b="1" dirty="0">
                <a:latin typeface="+mn-lt"/>
              </a:rPr>
              <a:t>often do not </a:t>
            </a:r>
            <a:r>
              <a:rPr lang="en-GB" sz="2200" dirty="0">
                <a:latin typeface="+mn-lt"/>
              </a:rPr>
              <a:t>specifically </a:t>
            </a:r>
            <a:r>
              <a:rPr lang="en-GB" sz="2200" b="1" dirty="0" smtClean="0">
                <a:latin typeface="+mn-lt"/>
              </a:rPr>
              <a:t>include </a:t>
            </a:r>
            <a:r>
              <a:rPr lang="en-GB" sz="2200" b="1" dirty="0">
                <a:latin typeface="+mn-lt"/>
              </a:rPr>
              <a:t>security-engineering aspects </a:t>
            </a:r>
            <a:endParaRPr lang="en-GB" sz="2200" b="1" dirty="0" smtClean="0">
              <a:latin typeface="+mn-lt"/>
            </a:endParaRPr>
          </a:p>
          <a:p>
            <a:pPr algn="just">
              <a:lnSpc>
                <a:spcPct val="110000"/>
              </a:lnSpc>
            </a:pPr>
            <a:r>
              <a:rPr lang="en-US" sz="2200" b="1" dirty="0" err="1" smtClean="0">
                <a:latin typeface="+mn-lt"/>
              </a:rPr>
              <a:t>SbDF</a:t>
            </a:r>
            <a:r>
              <a:rPr lang="en-US" sz="2200" dirty="0" smtClean="0">
                <a:latin typeface="+mn-lt"/>
              </a:rPr>
              <a:t> </a:t>
            </a:r>
            <a:r>
              <a:rPr lang="en-US" sz="2200" dirty="0">
                <a:latin typeface="+mn-lt"/>
              </a:rPr>
              <a:t>takes into account a typical assessment and system monitoring audit workflow with the </a:t>
            </a:r>
            <a:r>
              <a:rPr lang="en-US" sz="2200" b="1" dirty="0">
                <a:latin typeface="+mn-lt"/>
              </a:rPr>
              <a:t>support</a:t>
            </a:r>
            <a:r>
              <a:rPr lang="en-US" sz="2200" dirty="0">
                <a:latin typeface="+mn-lt"/>
              </a:rPr>
              <a:t> </a:t>
            </a:r>
            <a:r>
              <a:rPr lang="en-US" sz="2200" b="1" dirty="0">
                <a:latin typeface="+mn-lt"/>
              </a:rPr>
              <a:t>of specific solutions </a:t>
            </a:r>
            <a:r>
              <a:rPr lang="en-US" sz="2200" dirty="0">
                <a:latin typeface="+mn-lt"/>
              </a:rPr>
              <a:t>addressing </a:t>
            </a:r>
            <a:r>
              <a:rPr lang="en-US" sz="2200" b="1" dirty="0">
                <a:latin typeface="+mn-lt"/>
              </a:rPr>
              <a:t>conformity assessment </a:t>
            </a:r>
            <a:r>
              <a:rPr lang="en-US" sz="2200" dirty="0" smtClean="0">
                <a:latin typeface="+mn-lt"/>
              </a:rPr>
              <a:t>and </a:t>
            </a:r>
            <a:r>
              <a:rPr lang="en-US" sz="2200" b="1" dirty="0">
                <a:latin typeface="+mn-lt"/>
              </a:rPr>
              <a:t>risk </a:t>
            </a:r>
            <a:r>
              <a:rPr lang="en-US" sz="2200" b="1" dirty="0" smtClean="0">
                <a:latin typeface="+mn-lt"/>
              </a:rPr>
              <a:t>assessment</a:t>
            </a:r>
            <a:endParaRPr lang="it-IT" b="1" dirty="0">
              <a:latin typeface="+mn-lt"/>
            </a:endParaRPr>
          </a:p>
        </p:txBody>
      </p:sp>
      <p:sp>
        <p:nvSpPr>
          <p:cNvPr id="4" name="Date Placeholder 3">
            <a:extLst>
              <a:ext uri="{FF2B5EF4-FFF2-40B4-BE49-F238E27FC236}">
                <a16:creationId xmlns:a16="http://schemas.microsoft.com/office/drawing/2014/main" id="{C58779E7-49D4-4C7B-A04E-080F88996370}"/>
              </a:ext>
            </a:extLst>
          </p:cNvPr>
          <p:cNvSpPr>
            <a:spLocks noGrp="1"/>
          </p:cNvSpPr>
          <p:nvPr>
            <p:ph type="dt" sz="half" idx="2"/>
          </p:nvPr>
        </p:nvSpPr>
        <p:spPr/>
        <p:txBody>
          <a:bodyPr/>
          <a:lstStyle/>
          <a:p>
            <a:fld id="{D0879074-E1B1-7140-A7F3-9ACA2988DBF7}" type="datetime1">
              <a:rPr lang="it-IT" smtClean="0"/>
              <a:t>23/06/2020</a:t>
            </a:fld>
            <a:endParaRPr lang="it-IT" dirty="0"/>
          </a:p>
        </p:txBody>
      </p:sp>
      <p:sp>
        <p:nvSpPr>
          <p:cNvPr id="5" name="Slide Number Placeholder 4">
            <a:extLst>
              <a:ext uri="{FF2B5EF4-FFF2-40B4-BE49-F238E27FC236}">
                <a16:creationId xmlns:a16="http://schemas.microsoft.com/office/drawing/2014/main" id="{6F9344C5-0525-4E43-80EF-B89D5524F20A}"/>
              </a:ext>
            </a:extLst>
          </p:cNvPr>
          <p:cNvSpPr>
            <a:spLocks noGrp="1"/>
          </p:cNvSpPr>
          <p:nvPr>
            <p:ph type="sldNum" sz="quarter" idx="4"/>
          </p:nvPr>
        </p:nvSpPr>
        <p:spPr/>
        <p:txBody>
          <a:bodyPr/>
          <a:lstStyle/>
          <a:p>
            <a:fld id="{CC526A9B-8C67-7942-98DE-0DB5C5796EA1}" type="slidenum">
              <a:rPr lang="it-IT" smtClean="0"/>
              <a:pPr/>
              <a:t>14</a:t>
            </a:fld>
            <a:endParaRPr lang="it-IT"/>
          </a:p>
        </p:txBody>
      </p:sp>
      <p:sp>
        <p:nvSpPr>
          <p:cNvPr id="6" name="Footer Placeholder 5">
            <a:extLst>
              <a:ext uri="{FF2B5EF4-FFF2-40B4-BE49-F238E27FC236}">
                <a16:creationId xmlns:a16="http://schemas.microsoft.com/office/drawing/2014/main" id="{BF34376C-3588-4A54-BCED-6C03056534E8}"/>
              </a:ext>
            </a:extLst>
          </p:cNvPr>
          <p:cNvSpPr>
            <a:spLocks noGrp="1"/>
          </p:cNvSpPr>
          <p:nvPr>
            <p:ph type="ftr" sz="quarter" idx="3"/>
          </p:nvPr>
        </p:nvSpPr>
        <p:spPr/>
        <p:txBody>
          <a:bodyPr/>
          <a:lstStyle/>
          <a:p>
            <a:r>
              <a:rPr lang="it-IT"/>
              <a:t>www.panacearesearch.eu</a:t>
            </a:r>
          </a:p>
        </p:txBody>
      </p:sp>
      <p:sp>
        <p:nvSpPr>
          <p:cNvPr id="8"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Security by Design Framework (</a:t>
            </a:r>
            <a:r>
              <a:rPr lang="en-GB" sz="3200" dirty="0" err="1" smtClean="0">
                <a:latin typeface="+mj-lt"/>
              </a:rPr>
              <a:t>SbDF</a:t>
            </a:r>
            <a:r>
              <a:rPr lang="en-GB" sz="3200" dirty="0" smtClean="0">
                <a:latin typeface="+mj-lt"/>
              </a:rPr>
              <a:t>)</a:t>
            </a:r>
            <a:endParaRPr lang="en-GB" sz="3200" i="1" dirty="0">
              <a:latin typeface="+mj-lt"/>
            </a:endParaRPr>
          </a:p>
        </p:txBody>
      </p:sp>
      <p:pic>
        <p:nvPicPr>
          <p:cNvPr id="9" name="Picture 8"/>
          <p:cNvPicPr>
            <a:picLocks noChangeAspect="1"/>
          </p:cNvPicPr>
          <p:nvPr/>
        </p:nvPicPr>
        <p:blipFill>
          <a:blip r:embed="rId2"/>
          <a:stretch>
            <a:fillRect/>
          </a:stretch>
        </p:blipFill>
        <p:spPr>
          <a:xfrm>
            <a:off x="7178151" y="806335"/>
            <a:ext cx="3969676" cy="2493350"/>
          </a:xfrm>
          <a:prstGeom prst="rect">
            <a:avLst/>
          </a:prstGeom>
        </p:spPr>
      </p:pic>
      <p:pic>
        <p:nvPicPr>
          <p:cNvPr id="10" name="Picture 9"/>
          <p:cNvPicPr>
            <a:picLocks noChangeAspect="1"/>
          </p:cNvPicPr>
          <p:nvPr/>
        </p:nvPicPr>
        <p:blipFill>
          <a:blip r:embed="rId3"/>
          <a:stretch>
            <a:fillRect/>
          </a:stretch>
        </p:blipFill>
        <p:spPr>
          <a:xfrm>
            <a:off x="7776714" y="3299686"/>
            <a:ext cx="2887941" cy="3231744"/>
          </a:xfrm>
          <a:prstGeom prst="rect">
            <a:avLst/>
          </a:prstGeom>
        </p:spPr>
      </p:pic>
      <p:pic>
        <p:nvPicPr>
          <p:cNvPr id="11" name="Picture 10" descr="Toshiba Ultrasound Machines from National Ultrasound"/>
          <p:cNvPicPr/>
          <p:nvPr/>
        </p:nvPicPr>
        <p:blipFill>
          <a:blip r:embed="rId4">
            <a:extLst>
              <a:ext uri="{28A0092B-C50C-407E-A947-70E740481C1C}">
                <a14:useLocalDpi xmlns:a14="http://schemas.microsoft.com/office/drawing/2010/main" val="0"/>
              </a:ext>
            </a:extLst>
          </a:blip>
          <a:srcRect/>
          <a:stretch>
            <a:fillRect/>
          </a:stretch>
        </p:blipFill>
        <p:spPr bwMode="auto">
          <a:xfrm>
            <a:off x="3920047" y="4724731"/>
            <a:ext cx="2302933" cy="1730497"/>
          </a:xfrm>
          <a:prstGeom prst="rect">
            <a:avLst/>
          </a:prstGeom>
          <a:noFill/>
          <a:ln>
            <a:noFill/>
          </a:ln>
        </p:spPr>
      </p:pic>
    </p:spTree>
    <p:extLst>
      <p:ext uri="{BB962C8B-B14F-4D97-AF65-F5344CB8AC3E}">
        <p14:creationId xmlns:p14="http://schemas.microsoft.com/office/powerpoint/2010/main" val="116754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3423F-A6A9-43F2-A34D-D57DD1A838F2}"/>
              </a:ext>
            </a:extLst>
          </p:cNvPr>
          <p:cNvSpPr>
            <a:spLocks noGrp="1"/>
          </p:cNvSpPr>
          <p:nvPr>
            <p:ph idx="13"/>
          </p:nvPr>
        </p:nvSpPr>
        <p:spPr>
          <a:xfrm>
            <a:off x="455676" y="1497712"/>
            <a:ext cx="11280648" cy="1627703"/>
          </a:xfrm>
        </p:spPr>
        <p:txBody>
          <a:bodyPr vert="horz" lIns="91440" tIns="45720" rIns="91440" bIns="45720" rtlCol="0" anchor="t">
            <a:normAutofit/>
          </a:bodyPr>
          <a:lstStyle/>
          <a:p>
            <a:pPr marL="0" indent="0" algn="ctr">
              <a:buNone/>
            </a:pPr>
            <a:r>
              <a:rPr lang="en-US" sz="1900" dirty="0">
                <a:latin typeface="+mn-lt"/>
              </a:rPr>
              <a:t>The Security-by-design Framework is composed by two software solutions:</a:t>
            </a:r>
          </a:p>
          <a:p>
            <a:pPr marL="0" indent="0" algn="just">
              <a:buNone/>
            </a:pPr>
            <a:endParaRPr lang="en-US" sz="1800" dirty="0">
              <a:solidFill>
                <a:srgbClr val="94B961"/>
              </a:solidFill>
              <a:latin typeface="+mn-lt"/>
            </a:endParaRPr>
          </a:p>
          <a:p>
            <a:pPr lvl="1" algn="just"/>
            <a:endParaRPr lang="en-US" sz="1800" dirty="0">
              <a:solidFill>
                <a:srgbClr val="94B961"/>
              </a:solidFill>
              <a:latin typeface="+mn-lt"/>
            </a:endParaRPr>
          </a:p>
          <a:p>
            <a:pPr marL="914400" lvl="2" indent="0" algn="just">
              <a:buNone/>
            </a:pPr>
            <a:endParaRPr lang="en-US" sz="1600" dirty="0">
              <a:latin typeface="+mn-lt"/>
            </a:endParaRPr>
          </a:p>
          <a:p>
            <a:pPr lvl="1" algn="just"/>
            <a:endParaRPr lang="en-US" sz="1800" dirty="0">
              <a:solidFill>
                <a:srgbClr val="94B961"/>
              </a:solidFill>
              <a:latin typeface="+mn-lt"/>
            </a:endParaRPr>
          </a:p>
        </p:txBody>
      </p:sp>
      <p:sp>
        <p:nvSpPr>
          <p:cNvPr id="4" name="Date Placeholder 3">
            <a:extLst>
              <a:ext uri="{FF2B5EF4-FFF2-40B4-BE49-F238E27FC236}">
                <a16:creationId xmlns:a16="http://schemas.microsoft.com/office/drawing/2014/main" id="{4C91AB81-3C47-4F69-A5CB-51ECC6BE0304}"/>
              </a:ext>
            </a:extLst>
          </p:cNvPr>
          <p:cNvSpPr>
            <a:spLocks noGrp="1"/>
          </p:cNvSpPr>
          <p:nvPr>
            <p:ph type="dt" sz="half" idx="2"/>
          </p:nvPr>
        </p:nvSpPr>
        <p:spPr/>
        <p:txBody>
          <a:bodyPr/>
          <a:lstStyle/>
          <a:p>
            <a:fld id="{D0879074-E1B1-7140-A7F3-9ACA2988DBF7}" type="datetime1">
              <a:rPr lang="it-IT" smtClean="0"/>
              <a:t>23/06/2020</a:t>
            </a:fld>
            <a:endParaRPr lang="it-IT"/>
          </a:p>
        </p:txBody>
      </p:sp>
      <p:sp>
        <p:nvSpPr>
          <p:cNvPr id="5" name="Slide Number Placeholder 4">
            <a:extLst>
              <a:ext uri="{FF2B5EF4-FFF2-40B4-BE49-F238E27FC236}">
                <a16:creationId xmlns:a16="http://schemas.microsoft.com/office/drawing/2014/main" id="{AD2DC53B-76DC-4C64-8863-65632C43D29B}"/>
              </a:ext>
            </a:extLst>
          </p:cNvPr>
          <p:cNvSpPr>
            <a:spLocks noGrp="1"/>
          </p:cNvSpPr>
          <p:nvPr>
            <p:ph type="sldNum" sz="quarter" idx="4"/>
          </p:nvPr>
        </p:nvSpPr>
        <p:spPr/>
        <p:txBody>
          <a:bodyPr/>
          <a:lstStyle/>
          <a:p>
            <a:fld id="{CC526A9B-8C67-7942-98DE-0DB5C5796EA1}" type="slidenum">
              <a:rPr lang="it-IT" smtClean="0"/>
              <a:pPr/>
              <a:t>15</a:t>
            </a:fld>
            <a:endParaRPr lang="it-IT"/>
          </a:p>
        </p:txBody>
      </p:sp>
      <p:sp>
        <p:nvSpPr>
          <p:cNvPr id="6" name="Footer Placeholder 5">
            <a:extLst>
              <a:ext uri="{FF2B5EF4-FFF2-40B4-BE49-F238E27FC236}">
                <a16:creationId xmlns:a16="http://schemas.microsoft.com/office/drawing/2014/main" id="{F5C8D7D2-2CCC-48D5-91D5-E077749CD5DD}"/>
              </a:ext>
            </a:extLst>
          </p:cNvPr>
          <p:cNvSpPr>
            <a:spLocks noGrp="1"/>
          </p:cNvSpPr>
          <p:nvPr>
            <p:ph type="ftr" sz="quarter" idx="3"/>
          </p:nvPr>
        </p:nvSpPr>
        <p:spPr/>
        <p:txBody>
          <a:bodyPr/>
          <a:lstStyle/>
          <a:p>
            <a:r>
              <a:rPr lang="it-IT"/>
              <a:t>www.panacearesearch.eu</a:t>
            </a:r>
          </a:p>
        </p:txBody>
      </p:sp>
      <p:sp>
        <p:nvSpPr>
          <p:cNvPr id="7" name="TextBox 6">
            <a:extLst>
              <a:ext uri="{FF2B5EF4-FFF2-40B4-BE49-F238E27FC236}">
                <a16:creationId xmlns:a16="http://schemas.microsoft.com/office/drawing/2014/main" id="{B13D2EA8-E8AC-4DAF-A4AC-1E881861F67C}"/>
              </a:ext>
            </a:extLst>
          </p:cNvPr>
          <p:cNvSpPr txBox="1"/>
          <p:nvPr/>
        </p:nvSpPr>
        <p:spPr>
          <a:xfrm>
            <a:off x="92604" y="2311563"/>
            <a:ext cx="5538787" cy="33973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just">
              <a:lnSpc>
                <a:spcPct val="90000"/>
              </a:lnSpc>
              <a:spcBef>
                <a:spcPts val="500"/>
              </a:spcBef>
            </a:pPr>
            <a:r>
              <a:rPr lang="en-US" sz="2400" dirty="0">
                <a:solidFill>
                  <a:srgbClr val="94B961"/>
                </a:solidFill>
                <a:ea typeface="+mn-lt"/>
                <a:cs typeface="+mn-lt"/>
              </a:rPr>
              <a:t>Secure Design Support Platform (SDSP)</a:t>
            </a:r>
            <a:endParaRPr lang="en-US" sz="2400" dirty="0">
              <a:ea typeface="+mn-lt"/>
              <a:cs typeface="+mn-lt"/>
            </a:endParaRPr>
          </a:p>
          <a:p>
            <a:pPr lvl="1" algn="just">
              <a:spcBef>
                <a:spcPts val="500"/>
              </a:spcBef>
            </a:pPr>
            <a:r>
              <a:rPr lang="en-US" sz="1900" dirty="0">
                <a:solidFill>
                  <a:srgbClr val="666666"/>
                </a:solidFill>
              </a:rPr>
              <a:t>It will support the security of a medical device/information system in development, by providing a </a:t>
            </a:r>
            <a:r>
              <a:rPr lang="en-US" sz="1900" b="1" dirty="0">
                <a:solidFill>
                  <a:srgbClr val="666666"/>
                </a:solidFill>
              </a:rPr>
              <a:t>software platform for risk assessment analysis over the </a:t>
            </a:r>
            <a:r>
              <a:rPr lang="en-US" sz="1900" b="1" dirty="0" smtClean="0">
                <a:solidFill>
                  <a:srgbClr val="666666"/>
                </a:solidFill>
              </a:rPr>
              <a:t>system/medical device </a:t>
            </a:r>
            <a:r>
              <a:rPr lang="en-US" sz="1900" b="1" dirty="0">
                <a:solidFill>
                  <a:srgbClr val="666666"/>
                </a:solidFill>
              </a:rPr>
              <a:t>in development</a:t>
            </a:r>
            <a:r>
              <a:rPr lang="en-US" sz="1900" dirty="0">
                <a:solidFill>
                  <a:srgbClr val="666666"/>
                </a:solidFill>
              </a:rPr>
              <a:t>. Each risk assessment analysis may produce security controls that will lead to new requirements to be embedded in the system in order to improve its resulting security</a:t>
            </a:r>
          </a:p>
          <a:p>
            <a:pPr algn="l"/>
            <a:endParaRPr lang="en-US" dirty="0">
              <a:cs typeface="Calibri"/>
            </a:endParaRPr>
          </a:p>
        </p:txBody>
      </p:sp>
      <p:sp>
        <p:nvSpPr>
          <p:cNvPr id="8" name="TextBox 7">
            <a:extLst>
              <a:ext uri="{FF2B5EF4-FFF2-40B4-BE49-F238E27FC236}">
                <a16:creationId xmlns:a16="http://schemas.microsoft.com/office/drawing/2014/main" id="{8ACE1401-A25C-4AE2-9DA4-42BCBE4176C5}"/>
              </a:ext>
            </a:extLst>
          </p:cNvPr>
          <p:cNvSpPr txBox="1"/>
          <p:nvPr/>
        </p:nvSpPr>
        <p:spPr>
          <a:xfrm>
            <a:off x="5917374" y="2311563"/>
            <a:ext cx="5532967" cy="28279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just">
              <a:lnSpc>
                <a:spcPct val="90000"/>
              </a:lnSpc>
              <a:spcBef>
                <a:spcPts val="500"/>
              </a:spcBef>
            </a:pPr>
            <a:r>
              <a:rPr lang="en-US" sz="2400" dirty="0">
                <a:solidFill>
                  <a:srgbClr val="94B961"/>
                </a:solidFill>
                <a:ea typeface="+mn-lt"/>
                <a:cs typeface="+mn-lt"/>
              </a:rPr>
              <a:t>Compliance Support Tool (CST)</a:t>
            </a:r>
            <a:endParaRPr lang="en-US" sz="2400" dirty="0">
              <a:ea typeface="+mn-lt"/>
              <a:cs typeface="+mn-lt"/>
            </a:endParaRPr>
          </a:p>
          <a:p>
            <a:pPr lvl="1" algn="just">
              <a:spcBef>
                <a:spcPts val="500"/>
              </a:spcBef>
            </a:pPr>
            <a:r>
              <a:rPr lang="en-US" sz="1900" dirty="0">
                <a:solidFill>
                  <a:srgbClr val="666666"/>
                </a:solidFill>
              </a:rPr>
              <a:t>It will </a:t>
            </a:r>
            <a:r>
              <a:rPr lang="en-US" sz="1900" b="1" dirty="0">
                <a:solidFill>
                  <a:srgbClr val="666666"/>
                </a:solidFill>
              </a:rPr>
              <a:t>support the quality assurance process </a:t>
            </a:r>
            <a:r>
              <a:rPr lang="en-US" sz="1900" dirty="0">
                <a:solidFill>
                  <a:srgbClr val="666666"/>
                </a:solidFill>
              </a:rPr>
              <a:t>during the whole </a:t>
            </a:r>
            <a:r>
              <a:rPr lang="en-US" sz="1900" b="1" dirty="0">
                <a:solidFill>
                  <a:srgbClr val="666666"/>
                </a:solidFill>
              </a:rPr>
              <a:t>lifecycle of a medical device/system</a:t>
            </a:r>
            <a:r>
              <a:rPr lang="en-US" sz="1900" dirty="0">
                <a:solidFill>
                  <a:srgbClr val="666666"/>
                </a:solidFill>
              </a:rPr>
              <a:t>, in order to put in place an assessment audit of the process supporting health devices/systems providers/quality responsible, </a:t>
            </a:r>
            <a:r>
              <a:rPr lang="en-US" sz="1900" b="1" dirty="0">
                <a:solidFill>
                  <a:srgbClr val="666666"/>
                </a:solidFill>
              </a:rPr>
              <a:t>ensuring compliance to current standards in the health sector</a:t>
            </a:r>
          </a:p>
          <a:p>
            <a:pPr algn="l"/>
            <a:endParaRPr lang="en-US" sz="1900" dirty="0">
              <a:solidFill>
                <a:srgbClr val="666666"/>
              </a:solidFill>
            </a:endParaRPr>
          </a:p>
        </p:txBody>
      </p:sp>
      <p:sp>
        <p:nvSpPr>
          <p:cNvPr id="10"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Security by Design Framework (</a:t>
            </a:r>
            <a:r>
              <a:rPr lang="en-GB" sz="3200" dirty="0" err="1" smtClean="0">
                <a:latin typeface="+mj-lt"/>
              </a:rPr>
              <a:t>SbDF</a:t>
            </a:r>
            <a:r>
              <a:rPr lang="en-GB" sz="3200" dirty="0" smtClean="0">
                <a:latin typeface="+mj-lt"/>
              </a:rPr>
              <a:t>)</a:t>
            </a:r>
            <a:endParaRPr lang="en-GB" sz="3200" i="1" dirty="0">
              <a:latin typeface="+mj-lt"/>
            </a:endParaRPr>
          </a:p>
        </p:txBody>
      </p:sp>
    </p:spTree>
    <p:extLst>
      <p:ext uri="{BB962C8B-B14F-4D97-AF65-F5344CB8AC3E}">
        <p14:creationId xmlns:p14="http://schemas.microsoft.com/office/powerpoint/2010/main" val="137934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3423F-A6A9-43F2-A34D-D57DD1A838F2}"/>
              </a:ext>
            </a:extLst>
          </p:cNvPr>
          <p:cNvSpPr>
            <a:spLocks noGrp="1"/>
          </p:cNvSpPr>
          <p:nvPr>
            <p:ph idx="13"/>
          </p:nvPr>
        </p:nvSpPr>
        <p:spPr>
          <a:xfrm>
            <a:off x="455676" y="1497712"/>
            <a:ext cx="11280648" cy="1627703"/>
          </a:xfrm>
        </p:spPr>
        <p:txBody>
          <a:bodyPr vert="horz" lIns="91440" tIns="45720" rIns="91440" bIns="45720" rtlCol="0" anchor="t">
            <a:normAutofit/>
          </a:bodyPr>
          <a:lstStyle/>
          <a:p>
            <a:pPr marL="0" indent="0" algn="ctr">
              <a:buNone/>
            </a:pPr>
            <a:r>
              <a:rPr lang="en-US" sz="1900" dirty="0">
                <a:latin typeface="+mn-lt"/>
              </a:rPr>
              <a:t>The Security-by-design Framework is composed by two software solutions:</a:t>
            </a:r>
          </a:p>
          <a:p>
            <a:pPr marL="0" indent="0" algn="just">
              <a:buNone/>
            </a:pPr>
            <a:endParaRPr lang="en-US" sz="1800" dirty="0">
              <a:solidFill>
                <a:srgbClr val="94B961"/>
              </a:solidFill>
              <a:latin typeface="+mn-lt"/>
            </a:endParaRPr>
          </a:p>
          <a:p>
            <a:pPr lvl="1" algn="just"/>
            <a:endParaRPr lang="en-US" sz="1800" dirty="0">
              <a:solidFill>
                <a:srgbClr val="94B961"/>
              </a:solidFill>
              <a:latin typeface="+mn-lt"/>
            </a:endParaRPr>
          </a:p>
          <a:p>
            <a:pPr marL="914400" lvl="2" indent="0" algn="just">
              <a:buNone/>
            </a:pPr>
            <a:endParaRPr lang="en-US" sz="1600" dirty="0">
              <a:latin typeface="+mn-lt"/>
            </a:endParaRPr>
          </a:p>
          <a:p>
            <a:pPr lvl="1" algn="just"/>
            <a:endParaRPr lang="en-US" sz="1800" dirty="0">
              <a:solidFill>
                <a:srgbClr val="94B961"/>
              </a:solidFill>
              <a:latin typeface="+mn-lt"/>
            </a:endParaRPr>
          </a:p>
        </p:txBody>
      </p:sp>
      <p:sp>
        <p:nvSpPr>
          <p:cNvPr id="4" name="Date Placeholder 3">
            <a:extLst>
              <a:ext uri="{FF2B5EF4-FFF2-40B4-BE49-F238E27FC236}">
                <a16:creationId xmlns:a16="http://schemas.microsoft.com/office/drawing/2014/main" id="{4C91AB81-3C47-4F69-A5CB-51ECC6BE0304}"/>
              </a:ext>
            </a:extLst>
          </p:cNvPr>
          <p:cNvSpPr>
            <a:spLocks noGrp="1"/>
          </p:cNvSpPr>
          <p:nvPr>
            <p:ph type="dt" sz="half" idx="2"/>
          </p:nvPr>
        </p:nvSpPr>
        <p:spPr/>
        <p:txBody>
          <a:bodyPr/>
          <a:lstStyle/>
          <a:p>
            <a:fld id="{D0879074-E1B1-7140-A7F3-9ACA2988DBF7}" type="datetime1">
              <a:rPr lang="it-IT" smtClean="0"/>
              <a:t>23/06/2020</a:t>
            </a:fld>
            <a:endParaRPr lang="it-IT"/>
          </a:p>
        </p:txBody>
      </p:sp>
      <p:sp>
        <p:nvSpPr>
          <p:cNvPr id="5" name="Slide Number Placeholder 4">
            <a:extLst>
              <a:ext uri="{FF2B5EF4-FFF2-40B4-BE49-F238E27FC236}">
                <a16:creationId xmlns:a16="http://schemas.microsoft.com/office/drawing/2014/main" id="{AD2DC53B-76DC-4C64-8863-65632C43D29B}"/>
              </a:ext>
            </a:extLst>
          </p:cNvPr>
          <p:cNvSpPr>
            <a:spLocks noGrp="1"/>
          </p:cNvSpPr>
          <p:nvPr>
            <p:ph type="sldNum" sz="quarter" idx="4"/>
          </p:nvPr>
        </p:nvSpPr>
        <p:spPr/>
        <p:txBody>
          <a:bodyPr/>
          <a:lstStyle/>
          <a:p>
            <a:fld id="{CC526A9B-8C67-7942-98DE-0DB5C5796EA1}" type="slidenum">
              <a:rPr lang="it-IT" smtClean="0"/>
              <a:pPr/>
              <a:t>16</a:t>
            </a:fld>
            <a:endParaRPr lang="it-IT"/>
          </a:p>
        </p:txBody>
      </p:sp>
      <p:sp>
        <p:nvSpPr>
          <p:cNvPr id="6" name="Footer Placeholder 5">
            <a:extLst>
              <a:ext uri="{FF2B5EF4-FFF2-40B4-BE49-F238E27FC236}">
                <a16:creationId xmlns:a16="http://schemas.microsoft.com/office/drawing/2014/main" id="{F5C8D7D2-2CCC-48D5-91D5-E077749CD5DD}"/>
              </a:ext>
            </a:extLst>
          </p:cNvPr>
          <p:cNvSpPr>
            <a:spLocks noGrp="1"/>
          </p:cNvSpPr>
          <p:nvPr>
            <p:ph type="ftr" sz="quarter" idx="3"/>
          </p:nvPr>
        </p:nvSpPr>
        <p:spPr/>
        <p:txBody>
          <a:bodyPr/>
          <a:lstStyle/>
          <a:p>
            <a:r>
              <a:rPr lang="it-IT"/>
              <a:t>www.panacearesearch.eu</a:t>
            </a:r>
          </a:p>
        </p:txBody>
      </p:sp>
      <p:sp>
        <p:nvSpPr>
          <p:cNvPr id="7" name="TextBox 6">
            <a:extLst>
              <a:ext uri="{FF2B5EF4-FFF2-40B4-BE49-F238E27FC236}">
                <a16:creationId xmlns:a16="http://schemas.microsoft.com/office/drawing/2014/main" id="{B13D2EA8-E8AC-4DAF-A4AC-1E881861F67C}"/>
              </a:ext>
            </a:extLst>
          </p:cNvPr>
          <p:cNvSpPr txBox="1"/>
          <p:nvPr/>
        </p:nvSpPr>
        <p:spPr>
          <a:xfrm>
            <a:off x="92604" y="2311563"/>
            <a:ext cx="5538787" cy="7017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just">
              <a:lnSpc>
                <a:spcPct val="90000"/>
              </a:lnSpc>
              <a:spcBef>
                <a:spcPts val="500"/>
              </a:spcBef>
            </a:pPr>
            <a:r>
              <a:rPr lang="en-US" sz="2400" dirty="0">
                <a:solidFill>
                  <a:srgbClr val="94B961"/>
                </a:solidFill>
                <a:ea typeface="+mn-lt"/>
                <a:cs typeface="+mn-lt"/>
              </a:rPr>
              <a:t>Secure Design Support Platform (SDSP)</a:t>
            </a:r>
            <a:endParaRPr lang="en-US" sz="2400" dirty="0">
              <a:ea typeface="+mn-lt"/>
              <a:cs typeface="+mn-lt"/>
            </a:endParaRPr>
          </a:p>
          <a:p>
            <a:pPr algn="l"/>
            <a:endParaRPr lang="en-US" dirty="0">
              <a:cs typeface="Calibri"/>
            </a:endParaRPr>
          </a:p>
        </p:txBody>
      </p:sp>
      <p:sp>
        <p:nvSpPr>
          <p:cNvPr id="8" name="TextBox 7">
            <a:extLst>
              <a:ext uri="{FF2B5EF4-FFF2-40B4-BE49-F238E27FC236}">
                <a16:creationId xmlns:a16="http://schemas.microsoft.com/office/drawing/2014/main" id="{8ACE1401-A25C-4AE2-9DA4-42BCBE4176C5}"/>
              </a:ext>
            </a:extLst>
          </p:cNvPr>
          <p:cNvSpPr txBox="1"/>
          <p:nvPr/>
        </p:nvSpPr>
        <p:spPr>
          <a:xfrm>
            <a:off x="5917374" y="2311563"/>
            <a:ext cx="5532967" cy="7171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just">
              <a:lnSpc>
                <a:spcPct val="90000"/>
              </a:lnSpc>
              <a:spcBef>
                <a:spcPts val="500"/>
              </a:spcBef>
            </a:pPr>
            <a:r>
              <a:rPr lang="en-US" sz="2400" dirty="0">
                <a:solidFill>
                  <a:srgbClr val="94B961"/>
                </a:solidFill>
                <a:ea typeface="+mn-lt"/>
                <a:cs typeface="+mn-lt"/>
              </a:rPr>
              <a:t>Compliance Support Tool (CST)</a:t>
            </a:r>
            <a:endParaRPr lang="en-US" sz="2400" dirty="0">
              <a:ea typeface="+mn-lt"/>
              <a:cs typeface="+mn-lt"/>
            </a:endParaRPr>
          </a:p>
          <a:p>
            <a:pPr algn="l"/>
            <a:endParaRPr lang="en-US" sz="1900" dirty="0">
              <a:solidFill>
                <a:srgbClr val="666666"/>
              </a:solidFill>
            </a:endParaRPr>
          </a:p>
        </p:txBody>
      </p:sp>
      <p:sp>
        <p:nvSpPr>
          <p:cNvPr id="10"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Security by Design Framework (</a:t>
            </a:r>
            <a:r>
              <a:rPr lang="en-GB" sz="3200" dirty="0" err="1" smtClean="0">
                <a:latin typeface="+mj-lt"/>
              </a:rPr>
              <a:t>SbDF</a:t>
            </a:r>
            <a:r>
              <a:rPr lang="en-GB" sz="3200" dirty="0" smtClean="0">
                <a:latin typeface="+mj-lt"/>
              </a:rPr>
              <a:t>)</a:t>
            </a:r>
            <a:endParaRPr lang="en-GB" sz="3200" i="1" dirty="0">
              <a:latin typeface="+mj-lt"/>
            </a:endParaRPr>
          </a:p>
        </p:txBody>
      </p:sp>
      <p:pic>
        <p:nvPicPr>
          <p:cNvPr id="2" name="Picture 1"/>
          <p:cNvPicPr>
            <a:picLocks noChangeAspect="1"/>
          </p:cNvPicPr>
          <p:nvPr/>
        </p:nvPicPr>
        <p:blipFill>
          <a:blip r:embed="rId3"/>
          <a:stretch>
            <a:fillRect/>
          </a:stretch>
        </p:blipFill>
        <p:spPr>
          <a:xfrm>
            <a:off x="125215" y="3028681"/>
            <a:ext cx="5941766" cy="2978417"/>
          </a:xfrm>
          <a:prstGeom prst="rect">
            <a:avLst/>
          </a:prstGeom>
        </p:spPr>
      </p:pic>
      <p:pic>
        <p:nvPicPr>
          <p:cNvPr id="9" name="Picture 8"/>
          <p:cNvPicPr>
            <a:picLocks noChangeAspect="1"/>
          </p:cNvPicPr>
          <p:nvPr/>
        </p:nvPicPr>
        <p:blipFill>
          <a:blip r:embed="rId4"/>
          <a:stretch>
            <a:fillRect/>
          </a:stretch>
        </p:blipFill>
        <p:spPr>
          <a:xfrm>
            <a:off x="6216587" y="3013294"/>
            <a:ext cx="5805720" cy="2993805"/>
          </a:xfrm>
          <a:prstGeom prst="rect">
            <a:avLst/>
          </a:prstGeom>
        </p:spPr>
      </p:pic>
    </p:spTree>
    <p:extLst>
      <p:ext uri="{BB962C8B-B14F-4D97-AF65-F5344CB8AC3E}">
        <p14:creationId xmlns:p14="http://schemas.microsoft.com/office/powerpoint/2010/main" val="1651820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896576"/>
            <a:ext cx="9144000" cy="741796"/>
          </a:xfrm>
        </p:spPr>
        <p:txBody>
          <a:bodyPr>
            <a:normAutofit/>
          </a:bodyPr>
          <a:lstStyle/>
          <a:p>
            <a:r>
              <a:rPr lang="fr-FR" sz="4000" dirty="0" err="1">
                <a:latin typeface="+mn-lt"/>
              </a:rPr>
              <a:t>Today’s</a:t>
            </a:r>
            <a:r>
              <a:rPr lang="fr-FR" sz="4000" dirty="0">
                <a:latin typeface="+mn-lt"/>
              </a:rPr>
              <a:t> </a:t>
            </a:r>
            <a:r>
              <a:rPr lang="fr-FR" sz="4000" dirty="0" smtClean="0">
                <a:latin typeface="+mn-lt"/>
              </a:rPr>
              <a:t>solutions to </a:t>
            </a:r>
            <a:r>
              <a:rPr lang="fr-FR" sz="4000" dirty="0" err="1" smtClean="0">
                <a:latin typeface="+mn-lt"/>
              </a:rPr>
              <a:t>access</a:t>
            </a:r>
            <a:r>
              <a:rPr lang="fr-FR" sz="4000" dirty="0" smtClean="0">
                <a:latin typeface="+mn-lt"/>
              </a:rPr>
              <a:t> HC </a:t>
            </a:r>
            <a:r>
              <a:rPr lang="fr-FR" sz="4000" dirty="0" err="1" smtClean="0">
                <a:latin typeface="+mn-lt"/>
              </a:rPr>
              <a:t>systems</a:t>
            </a:r>
            <a:endParaRPr lang="fr-FR" sz="4000" dirty="0">
              <a:latin typeface="+mn-lt"/>
            </a:endParaRPr>
          </a:p>
        </p:txBody>
      </p:sp>
      <p:sp>
        <p:nvSpPr>
          <p:cNvPr id="4" name="Date Placeholder 3"/>
          <p:cNvSpPr>
            <a:spLocks noGrp="1"/>
          </p:cNvSpPr>
          <p:nvPr>
            <p:ph type="dt" sz="half" idx="2"/>
          </p:nvPr>
        </p:nvSpPr>
        <p:spPr/>
        <p:txBody>
          <a:bodyPr/>
          <a:lstStyle/>
          <a:p>
            <a:fld id="{D0879074-E1B1-7140-A7F3-9ACA2988DBF7}" type="datetime1">
              <a:rPr lang="it-IT" smtClean="0"/>
              <a:t>23/06/2020</a:t>
            </a:fld>
            <a:endParaRPr lang="it-IT"/>
          </a:p>
        </p:txBody>
      </p:sp>
      <p:sp>
        <p:nvSpPr>
          <p:cNvPr id="5" name="Slide Number Placeholder 4"/>
          <p:cNvSpPr>
            <a:spLocks noGrp="1"/>
          </p:cNvSpPr>
          <p:nvPr>
            <p:ph type="sldNum" sz="quarter" idx="4"/>
          </p:nvPr>
        </p:nvSpPr>
        <p:spPr/>
        <p:txBody>
          <a:bodyPr/>
          <a:lstStyle/>
          <a:p>
            <a:fld id="{CC526A9B-8C67-7942-98DE-0DB5C5796EA1}" type="slidenum">
              <a:rPr lang="it-IT" smtClean="0"/>
              <a:pPr/>
              <a:t>17</a:t>
            </a:fld>
            <a:endParaRPr lang="it-IT"/>
          </a:p>
        </p:txBody>
      </p:sp>
      <p:sp>
        <p:nvSpPr>
          <p:cNvPr id="6" name="Footer Placeholder 5"/>
          <p:cNvSpPr>
            <a:spLocks noGrp="1"/>
          </p:cNvSpPr>
          <p:nvPr>
            <p:ph type="ftr" sz="quarter" idx="3"/>
          </p:nvPr>
        </p:nvSpPr>
        <p:spPr/>
        <p:txBody>
          <a:bodyPr/>
          <a:lstStyle/>
          <a:p>
            <a:r>
              <a:rPr lang="it-IT"/>
              <a:t>www.panacearesearch.eu</a:t>
            </a:r>
          </a:p>
        </p:txBody>
      </p:sp>
      <p:pic>
        <p:nvPicPr>
          <p:cNvPr id="7" name="Picture 6"/>
          <p:cNvPicPr>
            <a:picLocks noChangeAspect="1"/>
          </p:cNvPicPr>
          <p:nvPr/>
        </p:nvPicPr>
        <p:blipFill>
          <a:blip r:embed="rId2"/>
          <a:stretch>
            <a:fillRect/>
          </a:stretch>
        </p:blipFill>
        <p:spPr>
          <a:xfrm>
            <a:off x="7185991" y="1508063"/>
            <a:ext cx="4770783" cy="4770783"/>
          </a:xfrm>
          <a:prstGeom prst="rect">
            <a:avLst/>
          </a:prstGeom>
          <a:ln>
            <a:noFill/>
          </a:ln>
          <a:effectLst>
            <a:softEdge rad="112500"/>
          </a:effectLst>
        </p:spPr>
      </p:pic>
      <p:pic>
        <p:nvPicPr>
          <p:cNvPr id="1026" name="Picture 2" descr="https://encrypted-tbn0.gstatic.com/images?q=tbn%3AANd9GcTDNHLeT7Ug1JXjO88YAlr4pQ20xN9KGKJcNUEc2WGy-6F4oWCC&amp;usqp=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30" y="1488185"/>
            <a:ext cx="5264564" cy="2975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Content Placeholder 7"/>
          <p:cNvPicPr>
            <a:picLocks noGrp="1" noChangeAspect="1"/>
          </p:cNvPicPr>
          <p:nvPr>
            <p:ph idx="13"/>
          </p:nvPr>
        </p:nvPicPr>
        <p:blipFill>
          <a:blip r:embed="rId4"/>
          <a:stretch>
            <a:fillRect/>
          </a:stretch>
        </p:blipFill>
        <p:spPr>
          <a:xfrm>
            <a:off x="838200" y="1508063"/>
            <a:ext cx="4210878" cy="2492214"/>
          </a:xfrm>
          <a:prstGeom prst="rect">
            <a:avLst/>
          </a:prstGeom>
          <a:ln>
            <a:noFill/>
          </a:ln>
          <a:effectLst>
            <a:softEdge rad="112500"/>
          </a:effectLst>
        </p:spPr>
      </p:pic>
      <p:pic>
        <p:nvPicPr>
          <p:cNvPr id="10" name="Content Placeholder 7"/>
          <p:cNvPicPr>
            <a:picLocks noChangeAspect="1"/>
          </p:cNvPicPr>
          <p:nvPr/>
        </p:nvPicPr>
        <p:blipFill>
          <a:blip r:embed="rId4"/>
          <a:stretch>
            <a:fillRect/>
          </a:stretch>
        </p:blipFill>
        <p:spPr>
          <a:xfrm>
            <a:off x="9004851" y="1567219"/>
            <a:ext cx="1242391" cy="1046774"/>
          </a:xfrm>
          <a:prstGeom prst="rect">
            <a:avLst/>
          </a:prstGeom>
          <a:ln>
            <a:noFill/>
          </a:ln>
          <a:effectLst>
            <a:softEdge rad="112500"/>
          </a:effectLst>
        </p:spPr>
      </p:pic>
      <p:sp>
        <p:nvSpPr>
          <p:cNvPr id="14" name="Content Placeholder 2">
            <a:extLst>
              <a:ext uri="{FF2B5EF4-FFF2-40B4-BE49-F238E27FC236}">
                <a16:creationId xmlns:a16="http://schemas.microsoft.com/office/drawing/2014/main" id="{4B0BDC05-E6BE-7A4C-84C3-2ABA4460A9F1}"/>
              </a:ext>
            </a:extLst>
          </p:cNvPr>
          <p:cNvSpPr txBox="1">
            <a:spLocks/>
          </p:cNvSpPr>
          <p:nvPr/>
        </p:nvSpPr>
        <p:spPr>
          <a:xfrm>
            <a:off x="0" y="4522965"/>
            <a:ext cx="7848598" cy="177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120000"/>
              <a:buFontTx/>
              <a:buBlip>
                <a:blip r:embed="rId5"/>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dirty="0" err="1" smtClean="0">
                <a:latin typeface="+mn-lt"/>
              </a:rPr>
              <a:t>Usually</a:t>
            </a:r>
            <a:r>
              <a:rPr lang="fr-FR" dirty="0" smtClean="0">
                <a:latin typeface="+mn-lt"/>
              </a:rPr>
              <a:t> </a:t>
            </a:r>
            <a:r>
              <a:rPr lang="fr-FR" dirty="0" err="1">
                <a:latin typeface="+mn-lt"/>
              </a:rPr>
              <a:t>b</a:t>
            </a:r>
            <a:r>
              <a:rPr lang="fr-FR" dirty="0" err="1" smtClean="0">
                <a:latin typeface="+mn-lt"/>
              </a:rPr>
              <a:t>ased</a:t>
            </a:r>
            <a:r>
              <a:rPr lang="fr-FR" dirty="0" smtClean="0">
                <a:latin typeface="+mn-lt"/>
              </a:rPr>
              <a:t> </a:t>
            </a:r>
            <a:r>
              <a:rPr lang="fr-FR" dirty="0">
                <a:latin typeface="+mn-lt"/>
              </a:rPr>
              <a:t>on </a:t>
            </a:r>
            <a:r>
              <a:rPr lang="en-US" dirty="0">
                <a:latin typeface="+mn-lt"/>
              </a:rPr>
              <a:t>:</a:t>
            </a:r>
          </a:p>
          <a:p>
            <a:pPr algn="just"/>
            <a:r>
              <a:rPr lang="fr-FR" dirty="0">
                <a:latin typeface="+mn-lt"/>
              </a:rPr>
              <a:t> Login/</a:t>
            </a:r>
            <a:r>
              <a:rPr lang="fr-FR" dirty="0" err="1">
                <a:latin typeface="+mn-lt"/>
              </a:rPr>
              <a:t>Password</a:t>
            </a:r>
            <a:r>
              <a:rPr lang="fr-FR" dirty="0">
                <a:latin typeface="+mn-lt"/>
              </a:rPr>
              <a:t> </a:t>
            </a:r>
            <a:r>
              <a:rPr lang="fr-FR" dirty="0" err="1">
                <a:latin typeface="+mn-lt"/>
              </a:rPr>
              <a:t>authentication</a:t>
            </a:r>
            <a:r>
              <a:rPr lang="fr-FR" dirty="0">
                <a:latin typeface="+mn-lt"/>
              </a:rPr>
              <a:t> (1 factor)</a:t>
            </a:r>
            <a:endParaRPr lang="en-GB" sz="2400" dirty="0">
              <a:solidFill>
                <a:srgbClr val="13912E"/>
              </a:solidFill>
              <a:latin typeface="+mn-lt"/>
            </a:endParaRPr>
          </a:p>
          <a:p>
            <a:pPr algn="just"/>
            <a:r>
              <a:rPr lang="fr-FR" dirty="0">
                <a:latin typeface="+mn-lt"/>
              </a:rPr>
              <a:t> Windows Operating System (</a:t>
            </a:r>
            <a:r>
              <a:rPr lang="fr-FR" dirty="0" err="1">
                <a:latin typeface="+mn-lt"/>
              </a:rPr>
              <a:t>even</a:t>
            </a:r>
            <a:r>
              <a:rPr lang="fr-FR" dirty="0">
                <a:latin typeface="+mn-lt"/>
              </a:rPr>
              <a:t> for POCT)</a:t>
            </a:r>
            <a:endParaRPr lang="en-GB" dirty="0">
              <a:latin typeface="+mn-lt"/>
            </a:endParaRPr>
          </a:p>
          <a:p>
            <a:pPr marL="0" indent="0">
              <a:buNone/>
            </a:pPr>
            <a:endParaRPr lang="fr-FR" dirty="0">
              <a:latin typeface="+mn-lt"/>
            </a:endParaRPr>
          </a:p>
          <a:p>
            <a:pPr marL="285750" indent="-285750">
              <a:buFontTx/>
              <a:buChar char="-"/>
            </a:pPr>
            <a:endParaRPr lang="fr-FR" dirty="0">
              <a:latin typeface="+mn-lt"/>
            </a:endParaRPr>
          </a:p>
          <a:p>
            <a:pPr algn="just"/>
            <a:endParaRPr lang="en-GB" dirty="0">
              <a:latin typeface="+mn-lt"/>
            </a:endParaRPr>
          </a:p>
          <a:p>
            <a:pPr algn="just"/>
            <a:endParaRPr lang="en-GB" dirty="0">
              <a:latin typeface="+mn-lt"/>
            </a:endParaRPr>
          </a:p>
          <a:p>
            <a:pPr algn="just"/>
            <a:endParaRPr lang="en-GB" sz="2400" dirty="0">
              <a:solidFill>
                <a:srgbClr val="13912E"/>
              </a:solidFill>
              <a:latin typeface="+mn-lt"/>
            </a:endParaRPr>
          </a:p>
        </p:txBody>
      </p:sp>
      <p:sp>
        <p:nvSpPr>
          <p:cNvPr id="11"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Identity Management Platform (IMP)</a:t>
            </a:r>
            <a:endParaRPr lang="en-GB" sz="3200" i="1" dirty="0">
              <a:latin typeface="+mj-lt"/>
            </a:endParaRPr>
          </a:p>
        </p:txBody>
      </p:sp>
    </p:spTree>
    <p:extLst>
      <p:ext uri="{BB962C8B-B14F-4D97-AF65-F5344CB8AC3E}">
        <p14:creationId xmlns:p14="http://schemas.microsoft.com/office/powerpoint/2010/main" val="319825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8374" y="1340608"/>
            <a:ext cx="9144000" cy="741796"/>
          </a:xfrm>
        </p:spPr>
        <p:txBody>
          <a:bodyPr>
            <a:normAutofit/>
          </a:bodyPr>
          <a:lstStyle/>
          <a:p>
            <a:r>
              <a:rPr lang="fr-FR" sz="4000" dirty="0">
                <a:latin typeface="+mn-lt"/>
              </a:rPr>
              <a:t>In practice</a:t>
            </a:r>
          </a:p>
        </p:txBody>
      </p:sp>
      <p:sp>
        <p:nvSpPr>
          <p:cNvPr id="4" name="Date Placeholder 3"/>
          <p:cNvSpPr>
            <a:spLocks noGrp="1"/>
          </p:cNvSpPr>
          <p:nvPr>
            <p:ph type="dt" sz="half" idx="2"/>
          </p:nvPr>
        </p:nvSpPr>
        <p:spPr/>
        <p:txBody>
          <a:bodyPr/>
          <a:lstStyle/>
          <a:p>
            <a:fld id="{D0879074-E1B1-7140-A7F3-9ACA2988DBF7}" type="datetime1">
              <a:rPr lang="it-IT" smtClean="0"/>
              <a:t>23/06/2020</a:t>
            </a:fld>
            <a:endParaRPr lang="it-IT"/>
          </a:p>
        </p:txBody>
      </p:sp>
      <p:sp>
        <p:nvSpPr>
          <p:cNvPr id="5" name="Slide Number Placeholder 4"/>
          <p:cNvSpPr>
            <a:spLocks noGrp="1"/>
          </p:cNvSpPr>
          <p:nvPr>
            <p:ph type="sldNum" sz="quarter" idx="4"/>
          </p:nvPr>
        </p:nvSpPr>
        <p:spPr/>
        <p:txBody>
          <a:bodyPr/>
          <a:lstStyle/>
          <a:p>
            <a:fld id="{CC526A9B-8C67-7942-98DE-0DB5C5796EA1}" type="slidenum">
              <a:rPr lang="it-IT" smtClean="0"/>
              <a:pPr/>
              <a:t>18</a:t>
            </a:fld>
            <a:endParaRPr lang="it-IT"/>
          </a:p>
        </p:txBody>
      </p:sp>
      <p:sp>
        <p:nvSpPr>
          <p:cNvPr id="6" name="Footer Placeholder 5"/>
          <p:cNvSpPr>
            <a:spLocks noGrp="1"/>
          </p:cNvSpPr>
          <p:nvPr>
            <p:ph type="ftr" sz="quarter" idx="3"/>
          </p:nvPr>
        </p:nvSpPr>
        <p:spPr/>
        <p:txBody>
          <a:bodyPr/>
          <a:lstStyle/>
          <a:p>
            <a:r>
              <a:rPr lang="it-IT"/>
              <a:t>www.panacearesearch.eu</a:t>
            </a:r>
          </a:p>
        </p:txBody>
      </p:sp>
      <p:sp>
        <p:nvSpPr>
          <p:cNvPr id="14" name="Content Placeholder 2">
            <a:extLst>
              <a:ext uri="{FF2B5EF4-FFF2-40B4-BE49-F238E27FC236}">
                <a16:creationId xmlns:a16="http://schemas.microsoft.com/office/drawing/2014/main" id="{4B0BDC05-E6BE-7A4C-84C3-2ABA4460A9F1}"/>
              </a:ext>
            </a:extLst>
          </p:cNvPr>
          <p:cNvSpPr txBox="1">
            <a:spLocks/>
          </p:cNvSpPr>
          <p:nvPr/>
        </p:nvSpPr>
        <p:spPr>
          <a:xfrm>
            <a:off x="5486400" y="2000381"/>
            <a:ext cx="6619461" cy="3786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120000"/>
              <a:buFontTx/>
              <a:buBlip>
                <a:blip r:embed="rId2"/>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latin typeface="+mn-lt"/>
            </a:endParaRPr>
          </a:p>
          <a:p>
            <a:pPr algn="just"/>
            <a:r>
              <a:rPr lang="en-US" sz="3200" dirty="0" smtClean="0">
                <a:latin typeface="+mn-lt"/>
              </a:rPr>
              <a:t>Credentials </a:t>
            </a:r>
            <a:r>
              <a:rPr lang="en-US" sz="3200" dirty="0">
                <a:latin typeface="+mn-lt"/>
              </a:rPr>
              <a:t>are </a:t>
            </a:r>
            <a:r>
              <a:rPr lang="en-US" sz="3200" dirty="0" smtClean="0">
                <a:latin typeface="+mn-lt"/>
              </a:rPr>
              <a:t>written </a:t>
            </a:r>
            <a:r>
              <a:rPr lang="en-US" sz="3200" dirty="0">
                <a:latin typeface="+mn-lt"/>
              </a:rPr>
              <a:t>on post-it</a:t>
            </a:r>
            <a:endParaRPr lang="en-GB" sz="1800" dirty="0">
              <a:solidFill>
                <a:srgbClr val="13912E"/>
              </a:solidFill>
              <a:latin typeface="+mn-lt"/>
            </a:endParaRPr>
          </a:p>
          <a:p>
            <a:pPr algn="just"/>
            <a:r>
              <a:rPr lang="en-GB" sz="3200" dirty="0" smtClean="0">
                <a:latin typeface="+mn-lt"/>
              </a:rPr>
              <a:t>People </a:t>
            </a:r>
            <a:r>
              <a:rPr lang="en-GB" sz="3200" dirty="0">
                <a:latin typeface="+mn-lt"/>
              </a:rPr>
              <a:t>from the same team are </a:t>
            </a:r>
            <a:r>
              <a:rPr lang="en-GB" sz="3200" dirty="0" smtClean="0">
                <a:latin typeface="+mn-lt"/>
              </a:rPr>
              <a:t>often using </a:t>
            </a:r>
            <a:r>
              <a:rPr lang="en-GB" sz="3200" dirty="0">
                <a:latin typeface="+mn-lt"/>
              </a:rPr>
              <a:t>the same </a:t>
            </a:r>
            <a:r>
              <a:rPr lang="en-GB" sz="3200" dirty="0" smtClean="0">
                <a:latin typeface="+mn-lt"/>
              </a:rPr>
              <a:t>credentials</a:t>
            </a:r>
          </a:p>
          <a:p>
            <a:pPr algn="just"/>
            <a:r>
              <a:rPr lang="fr-FR" dirty="0" err="1" smtClean="0">
                <a:latin typeface="+mn-lt"/>
              </a:rPr>
              <a:t>Proper</a:t>
            </a:r>
            <a:r>
              <a:rPr lang="fr-FR" dirty="0" smtClean="0">
                <a:latin typeface="+mn-lt"/>
              </a:rPr>
              <a:t> </a:t>
            </a:r>
            <a:r>
              <a:rPr lang="fr-FR" dirty="0" err="1" smtClean="0">
                <a:latin typeface="+mn-lt"/>
              </a:rPr>
              <a:t>security</a:t>
            </a:r>
            <a:r>
              <a:rPr lang="fr-FR" dirty="0" smtClean="0">
                <a:latin typeface="+mn-lt"/>
              </a:rPr>
              <a:t> </a:t>
            </a:r>
            <a:r>
              <a:rPr lang="fr-FR" dirty="0" err="1" smtClean="0">
                <a:latin typeface="+mn-lt"/>
              </a:rPr>
              <a:t>behavior</a:t>
            </a:r>
            <a:r>
              <a:rPr lang="fr-FR" dirty="0" smtClean="0">
                <a:latin typeface="+mn-lt"/>
              </a:rPr>
              <a:t> </a:t>
            </a:r>
            <a:r>
              <a:rPr lang="fr-FR" dirty="0" err="1" smtClean="0">
                <a:latin typeface="+mn-lt"/>
              </a:rPr>
              <a:t>is</a:t>
            </a:r>
            <a:r>
              <a:rPr lang="fr-FR" dirty="0" smtClean="0">
                <a:latin typeface="+mn-lt"/>
              </a:rPr>
              <a:t> </a:t>
            </a:r>
            <a:r>
              <a:rPr lang="fr-FR" dirty="0" err="1" smtClean="0">
                <a:latin typeface="+mn-lt"/>
              </a:rPr>
              <a:t>greatly</a:t>
            </a:r>
            <a:r>
              <a:rPr lang="fr-FR" dirty="0" smtClean="0">
                <a:latin typeface="+mn-lt"/>
              </a:rPr>
              <a:t> </a:t>
            </a:r>
            <a:r>
              <a:rPr lang="fr-FR" dirty="0" err="1" smtClean="0">
                <a:latin typeface="+mn-lt"/>
              </a:rPr>
              <a:t>impacted</a:t>
            </a:r>
            <a:r>
              <a:rPr lang="fr-FR" dirty="0" smtClean="0">
                <a:latin typeface="+mn-lt"/>
              </a:rPr>
              <a:t> </a:t>
            </a:r>
            <a:r>
              <a:rPr lang="fr-FR" dirty="0" err="1" smtClean="0">
                <a:latin typeface="+mn-lt"/>
              </a:rPr>
              <a:t>during</a:t>
            </a:r>
            <a:r>
              <a:rPr lang="fr-FR" dirty="0" smtClean="0">
                <a:latin typeface="+mn-lt"/>
              </a:rPr>
              <a:t> a </a:t>
            </a:r>
            <a:r>
              <a:rPr lang="fr-FR" dirty="0" err="1" smtClean="0">
                <a:latin typeface="+mn-lt"/>
              </a:rPr>
              <a:t>crisis</a:t>
            </a:r>
            <a:r>
              <a:rPr lang="fr-FR" dirty="0" smtClean="0">
                <a:latin typeface="+mn-lt"/>
              </a:rPr>
              <a:t> situation </a:t>
            </a:r>
            <a:r>
              <a:rPr lang="fr-FR" dirty="0" err="1" smtClean="0">
                <a:latin typeface="+mn-lt"/>
              </a:rPr>
              <a:t>such</a:t>
            </a:r>
            <a:r>
              <a:rPr lang="fr-FR" dirty="0" smtClean="0">
                <a:latin typeface="+mn-lt"/>
              </a:rPr>
              <a:t> Covid19</a:t>
            </a:r>
            <a:endParaRPr lang="fr-FR" dirty="0">
              <a:latin typeface="+mn-lt"/>
            </a:endParaRPr>
          </a:p>
          <a:p>
            <a:pPr marL="285750" indent="-285750">
              <a:buFontTx/>
              <a:buChar char="-"/>
            </a:pPr>
            <a:endParaRPr lang="fr-FR" dirty="0">
              <a:latin typeface="+mn-lt"/>
            </a:endParaRPr>
          </a:p>
          <a:p>
            <a:pPr algn="just"/>
            <a:endParaRPr lang="en-GB" dirty="0">
              <a:latin typeface="+mn-lt"/>
            </a:endParaRPr>
          </a:p>
          <a:p>
            <a:pPr algn="just"/>
            <a:endParaRPr lang="en-GB" dirty="0">
              <a:latin typeface="+mn-lt"/>
            </a:endParaRPr>
          </a:p>
          <a:p>
            <a:pPr algn="just"/>
            <a:endParaRPr lang="en-GB" sz="2400" dirty="0">
              <a:solidFill>
                <a:srgbClr val="13912E"/>
              </a:solidFill>
              <a:latin typeface="+mn-lt"/>
            </a:endParaRPr>
          </a:p>
        </p:txBody>
      </p:sp>
      <p:pic>
        <p:nvPicPr>
          <p:cNvPr id="12" name="Picture 2" descr="When can we get rid of passwords for good? - Malwarebytes Lab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05" y="1847021"/>
            <a:ext cx="5018667" cy="31407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Identity Management Platform (IMP)</a:t>
            </a:r>
            <a:endParaRPr lang="en-GB" sz="3200" i="1" dirty="0">
              <a:latin typeface="+mj-lt"/>
            </a:endParaRPr>
          </a:p>
        </p:txBody>
      </p:sp>
    </p:spTree>
    <p:extLst>
      <p:ext uri="{BB962C8B-B14F-4D97-AF65-F5344CB8AC3E}">
        <p14:creationId xmlns:p14="http://schemas.microsoft.com/office/powerpoint/2010/main" val="505355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3700" y="1408206"/>
            <a:ext cx="9144000" cy="741796"/>
          </a:xfrm>
        </p:spPr>
        <p:txBody>
          <a:bodyPr>
            <a:normAutofit/>
          </a:bodyPr>
          <a:lstStyle/>
          <a:p>
            <a:r>
              <a:rPr lang="en-GB" sz="4000" dirty="0" smtClean="0">
                <a:latin typeface="+mn-lt"/>
              </a:rPr>
              <a:t>Requirements for a novel Platform</a:t>
            </a:r>
            <a:endParaRPr lang="en-GB" sz="4000" dirty="0">
              <a:latin typeface="+mn-lt"/>
            </a:endParaRPr>
          </a:p>
        </p:txBody>
      </p:sp>
      <p:sp>
        <p:nvSpPr>
          <p:cNvPr id="4" name="Date Placeholder 3"/>
          <p:cNvSpPr>
            <a:spLocks noGrp="1"/>
          </p:cNvSpPr>
          <p:nvPr>
            <p:ph type="dt" sz="half" idx="2"/>
          </p:nvPr>
        </p:nvSpPr>
        <p:spPr/>
        <p:txBody>
          <a:bodyPr/>
          <a:lstStyle/>
          <a:p>
            <a:fld id="{D0879074-E1B1-7140-A7F3-9ACA2988DBF7}" type="datetime1">
              <a:rPr lang="it-IT" smtClean="0"/>
              <a:t>23/06/2020</a:t>
            </a:fld>
            <a:endParaRPr lang="it-IT"/>
          </a:p>
        </p:txBody>
      </p:sp>
      <p:sp>
        <p:nvSpPr>
          <p:cNvPr id="5" name="Slide Number Placeholder 4"/>
          <p:cNvSpPr>
            <a:spLocks noGrp="1"/>
          </p:cNvSpPr>
          <p:nvPr>
            <p:ph type="sldNum" sz="quarter" idx="4"/>
          </p:nvPr>
        </p:nvSpPr>
        <p:spPr/>
        <p:txBody>
          <a:bodyPr/>
          <a:lstStyle/>
          <a:p>
            <a:fld id="{CC526A9B-8C67-7942-98DE-0DB5C5796EA1}" type="slidenum">
              <a:rPr lang="it-IT" smtClean="0"/>
              <a:pPr/>
              <a:t>19</a:t>
            </a:fld>
            <a:endParaRPr lang="it-IT"/>
          </a:p>
        </p:txBody>
      </p:sp>
      <p:sp>
        <p:nvSpPr>
          <p:cNvPr id="6" name="Footer Placeholder 5"/>
          <p:cNvSpPr>
            <a:spLocks noGrp="1"/>
          </p:cNvSpPr>
          <p:nvPr>
            <p:ph type="ftr" sz="quarter" idx="3"/>
          </p:nvPr>
        </p:nvSpPr>
        <p:spPr/>
        <p:txBody>
          <a:bodyPr/>
          <a:lstStyle/>
          <a:p>
            <a:r>
              <a:rPr lang="it-IT"/>
              <a:t>www.panacearesearch.eu</a:t>
            </a:r>
          </a:p>
        </p:txBody>
      </p:sp>
      <p:sp>
        <p:nvSpPr>
          <p:cNvPr id="13" name="Content Placeholder 2">
            <a:extLst>
              <a:ext uri="{FF2B5EF4-FFF2-40B4-BE49-F238E27FC236}">
                <a16:creationId xmlns:a16="http://schemas.microsoft.com/office/drawing/2014/main" id="{4B0BDC05-E6BE-7A4C-84C3-2ABA4460A9F1}"/>
              </a:ext>
            </a:extLst>
          </p:cNvPr>
          <p:cNvSpPr txBox="1">
            <a:spLocks/>
          </p:cNvSpPr>
          <p:nvPr/>
        </p:nvSpPr>
        <p:spPr>
          <a:xfrm>
            <a:off x="490330" y="2150002"/>
            <a:ext cx="11767931" cy="39128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SzPct val="120000"/>
              <a:buFontTx/>
              <a:buBlip>
                <a:blip r:embed="rId2"/>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dirty="0">
              <a:latin typeface="+mn-lt"/>
              <a:cs typeface="Calibri"/>
            </a:endParaRPr>
          </a:p>
          <a:p>
            <a:pPr algn="just"/>
            <a:r>
              <a:rPr lang="en-GB" sz="3200" dirty="0" smtClean="0">
                <a:latin typeface="+mn-lt"/>
              </a:rPr>
              <a:t>Easy </a:t>
            </a:r>
            <a:r>
              <a:rPr lang="en-GB" sz="3200" dirty="0">
                <a:latin typeface="+mn-lt"/>
              </a:rPr>
              <a:t>to </a:t>
            </a:r>
            <a:r>
              <a:rPr lang="en-GB" sz="3200" dirty="0" smtClean="0">
                <a:latin typeface="+mn-lt"/>
              </a:rPr>
              <a:t>use and to be activated for new staff (relevant in crisis situations)</a:t>
            </a:r>
            <a:endParaRPr lang="en-GB" sz="1800" dirty="0">
              <a:solidFill>
                <a:srgbClr val="13912E"/>
              </a:solidFill>
              <a:latin typeface="+mn-lt"/>
              <a:cs typeface="Calibri"/>
            </a:endParaRPr>
          </a:p>
          <a:p>
            <a:pPr algn="just"/>
            <a:r>
              <a:rPr lang="en-GB" sz="3200" dirty="0" smtClean="0">
                <a:latin typeface="+mn-lt"/>
              </a:rPr>
              <a:t>Secure (at least two-factors authentication)</a:t>
            </a:r>
            <a:endParaRPr lang="en-GB" sz="3200" dirty="0">
              <a:latin typeface="+mn-lt"/>
            </a:endParaRPr>
          </a:p>
          <a:p>
            <a:pPr algn="just"/>
            <a:r>
              <a:rPr lang="en-GB" sz="3200" dirty="0" smtClean="0">
                <a:latin typeface="+mn-lt"/>
              </a:rPr>
              <a:t>Affordable </a:t>
            </a:r>
            <a:r>
              <a:rPr lang="en-GB" sz="3200" dirty="0">
                <a:latin typeface="+mn-lt"/>
              </a:rPr>
              <a:t>(no expensive </a:t>
            </a:r>
            <a:r>
              <a:rPr lang="en-GB" sz="3200" dirty="0" err="1">
                <a:latin typeface="+mn-lt"/>
              </a:rPr>
              <a:t>equipments</a:t>
            </a:r>
            <a:r>
              <a:rPr lang="en-GB" sz="3200" dirty="0">
                <a:latin typeface="+mn-lt"/>
              </a:rPr>
              <a:t>)</a:t>
            </a:r>
          </a:p>
          <a:p>
            <a:pPr algn="just"/>
            <a:r>
              <a:rPr lang="en-GB" sz="3200" dirty="0" smtClean="0">
                <a:latin typeface="+mn-lt"/>
              </a:rPr>
              <a:t>Easy </a:t>
            </a:r>
            <a:r>
              <a:rPr lang="en-GB" sz="3200" dirty="0">
                <a:latin typeface="+mn-lt"/>
              </a:rPr>
              <a:t>to integrate to the existing IT infrastructure</a:t>
            </a:r>
          </a:p>
          <a:p>
            <a:pPr algn="just"/>
            <a:r>
              <a:rPr lang="en-GB" sz="3200" dirty="0" smtClean="0">
                <a:latin typeface="+mn-lt"/>
              </a:rPr>
              <a:t>GDPR Compliant</a:t>
            </a:r>
          </a:p>
          <a:p>
            <a:pPr marL="0" indent="0" algn="just">
              <a:buNone/>
            </a:pPr>
            <a:endParaRPr lang="en-GB" sz="3200" dirty="0">
              <a:latin typeface="+mn-lt"/>
            </a:endParaRPr>
          </a:p>
          <a:p>
            <a:pPr marL="0" indent="0">
              <a:buNone/>
            </a:pPr>
            <a:endParaRPr lang="fr-FR" dirty="0">
              <a:latin typeface="+mn-lt"/>
            </a:endParaRPr>
          </a:p>
          <a:p>
            <a:pPr marL="285750" indent="-285750">
              <a:buFontTx/>
              <a:buChar char="-"/>
            </a:pPr>
            <a:endParaRPr lang="fr-FR" dirty="0">
              <a:latin typeface="+mn-lt"/>
            </a:endParaRPr>
          </a:p>
        </p:txBody>
      </p:sp>
      <p:sp>
        <p:nvSpPr>
          <p:cNvPr id="7"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Identity Management Platform (IMP)</a:t>
            </a:r>
            <a:endParaRPr lang="en-GB" sz="3200" i="1" dirty="0">
              <a:latin typeface="+mj-lt"/>
            </a:endParaRPr>
          </a:p>
        </p:txBody>
      </p:sp>
    </p:spTree>
    <p:extLst>
      <p:ext uri="{BB962C8B-B14F-4D97-AF65-F5344CB8AC3E}">
        <p14:creationId xmlns:p14="http://schemas.microsoft.com/office/powerpoint/2010/main" val="7855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DC05-E6BE-7A4C-84C3-2ABA4460A9F1}"/>
              </a:ext>
            </a:extLst>
          </p:cNvPr>
          <p:cNvSpPr>
            <a:spLocks noGrp="1"/>
          </p:cNvSpPr>
          <p:nvPr>
            <p:ph idx="13"/>
          </p:nvPr>
        </p:nvSpPr>
        <p:spPr>
          <a:xfrm>
            <a:off x="838199" y="1336431"/>
            <a:ext cx="10439401" cy="4911969"/>
          </a:xfrm>
        </p:spPr>
        <p:txBody>
          <a:bodyPr>
            <a:normAutofit fontScale="85000" lnSpcReduction="20000"/>
          </a:bodyPr>
          <a:lstStyle/>
          <a:p>
            <a:pPr algn="just">
              <a:lnSpc>
                <a:spcPct val="107000"/>
              </a:lnSpc>
              <a:spcAft>
                <a:spcPts val="800"/>
              </a:spcAft>
            </a:pPr>
            <a:r>
              <a:rPr lang="en-GB" dirty="0">
                <a:solidFill>
                  <a:srgbClr val="555555"/>
                </a:solidFill>
                <a:latin typeface="+mn-lt"/>
                <a:ea typeface="Arial" panose="020B0604020202020204" pitchFamily="34" charset="0"/>
                <a:cs typeface="Times New Roman" panose="02020603050405020304" pitchFamily="18" charset="0"/>
              </a:rPr>
              <a:t>PANACEA </a:t>
            </a:r>
            <a:r>
              <a:rPr lang="en-GB" dirty="0" smtClean="0">
                <a:solidFill>
                  <a:srgbClr val="555555"/>
                </a:solidFill>
                <a:latin typeface="+mn-lt"/>
                <a:ea typeface="Arial" panose="020B0604020202020204" pitchFamily="34" charset="0"/>
                <a:cs typeface="Times New Roman" panose="02020603050405020304" pitchFamily="18" charset="0"/>
              </a:rPr>
              <a:t>is developing a </a:t>
            </a:r>
            <a:r>
              <a:rPr lang="en-GB" b="1" dirty="0">
                <a:solidFill>
                  <a:srgbClr val="555555"/>
                </a:solidFill>
                <a:latin typeface="+mn-lt"/>
                <a:ea typeface="Arial" panose="020B0604020202020204" pitchFamily="34" charset="0"/>
                <a:cs typeface="Times New Roman" panose="02020603050405020304" pitchFamily="18" charset="0"/>
              </a:rPr>
              <a:t>suite of technological and organizational tools </a:t>
            </a:r>
            <a:r>
              <a:rPr lang="en-GB" b="1" dirty="0" smtClean="0">
                <a:solidFill>
                  <a:srgbClr val="555555"/>
                </a:solidFill>
                <a:latin typeface="+mn-lt"/>
                <a:ea typeface="Arial" panose="020B0604020202020204" pitchFamily="34" charset="0"/>
                <a:cs typeface="Times New Roman" panose="02020603050405020304" pitchFamily="18" charset="0"/>
              </a:rPr>
              <a:t>(Toolkit) </a:t>
            </a:r>
            <a:r>
              <a:rPr lang="en-GB" dirty="0" smtClean="0">
                <a:solidFill>
                  <a:srgbClr val="555555"/>
                </a:solidFill>
                <a:latin typeface="+mn-lt"/>
                <a:ea typeface="Arial" panose="020B0604020202020204" pitchFamily="34" charset="0"/>
                <a:cs typeface="Times New Roman" panose="02020603050405020304" pitchFamily="18" charset="0"/>
              </a:rPr>
              <a:t>which </a:t>
            </a:r>
            <a:r>
              <a:rPr lang="en-GB" dirty="0">
                <a:solidFill>
                  <a:srgbClr val="555555"/>
                </a:solidFill>
                <a:latin typeface="+mn-lt"/>
                <a:ea typeface="Arial" panose="020B0604020202020204" pitchFamily="34" charset="0"/>
                <a:cs typeface="Times New Roman" panose="02020603050405020304" pitchFamily="18" charset="0"/>
              </a:rPr>
              <a:t>help users to assess and reduce the </a:t>
            </a:r>
            <a:r>
              <a:rPr lang="en-GB" dirty="0" smtClean="0">
                <a:solidFill>
                  <a:srgbClr val="555555"/>
                </a:solidFill>
                <a:latin typeface="+mn-lt"/>
                <a:ea typeface="Arial" panose="020B0604020202020204" pitchFamily="34" charset="0"/>
                <a:cs typeface="Times New Roman" panose="02020603050405020304" pitchFamily="18" charset="0"/>
              </a:rPr>
              <a:t>exposure </a:t>
            </a:r>
            <a:r>
              <a:rPr lang="en-GB" dirty="0">
                <a:solidFill>
                  <a:srgbClr val="555555"/>
                </a:solidFill>
                <a:latin typeface="+mn-lt"/>
                <a:ea typeface="Arial" panose="020B0604020202020204" pitchFamily="34" charset="0"/>
                <a:cs typeface="Times New Roman" panose="02020603050405020304" pitchFamily="18" charset="0"/>
              </a:rPr>
              <a:t>to cyberattacks of their “system in scope</a:t>
            </a:r>
            <a:r>
              <a:rPr lang="en-GB" dirty="0" smtClean="0">
                <a:solidFill>
                  <a:srgbClr val="555555"/>
                </a:solidFill>
                <a:latin typeface="+mn-lt"/>
                <a:ea typeface="Arial" panose="020B0604020202020204" pitchFamily="34" charset="0"/>
                <a:cs typeface="Times New Roman" panose="02020603050405020304" pitchFamily="18" charset="0"/>
              </a:rPr>
              <a:t>”</a:t>
            </a:r>
            <a:endParaRPr lang="en-GB" dirty="0">
              <a:solidFill>
                <a:srgbClr val="555555"/>
              </a:solidFill>
              <a:latin typeface="+mn-lt"/>
              <a:ea typeface="Arial" panose="020B0604020202020204" pitchFamily="34" charset="0"/>
              <a:cs typeface="Times New Roman" panose="02020603050405020304" pitchFamily="18" charset="0"/>
            </a:endParaRPr>
          </a:p>
          <a:p>
            <a:pPr algn="just">
              <a:lnSpc>
                <a:spcPct val="107000"/>
              </a:lnSpc>
              <a:spcAft>
                <a:spcPts val="800"/>
              </a:spcAft>
            </a:pPr>
            <a:r>
              <a:rPr lang="en-GB" dirty="0">
                <a:solidFill>
                  <a:srgbClr val="555555"/>
                </a:solidFill>
                <a:latin typeface="+mn-lt"/>
                <a:cs typeface="Times New Roman" panose="02020603050405020304" pitchFamily="18" charset="0"/>
              </a:rPr>
              <a:t>System in scope include both </a:t>
            </a:r>
            <a:r>
              <a:rPr lang="en-GB" b="1" dirty="0">
                <a:solidFill>
                  <a:srgbClr val="555555"/>
                </a:solidFill>
                <a:latin typeface="+mn-lt"/>
                <a:cs typeface="Times New Roman" panose="02020603050405020304" pitchFamily="18" charset="0"/>
              </a:rPr>
              <a:t>technology and people</a:t>
            </a:r>
          </a:p>
          <a:p>
            <a:pPr algn="just">
              <a:lnSpc>
                <a:spcPct val="107000"/>
              </a:lnSpc>
              <a:spcAft>
                <a:spcPts val="800"/>
              </a:spcAft>
            </a:pPr>
            <a:r>
              <a:rPr lang="en-GB" dirty="0">
                <a:solidFill>
                  <a:srgbClr val="555555"/>
                </a:solidFill>
                <a:latin typeface="+mn-lt"/>
                <a:cs typeface="Times New Roman" panose="02020603050405020304" pitchFamily="18" charset="0"/>
              </a:rPr>
              <a:t>Systems in scope include</a:t>
            </a:r>
          </a:p>
          <a:p>
            <a:pPr lvl="1" algn="just">
              <a:lnSpc>
                <a:spcPct val="107000"/>
              </a:lnSpc>
              <a:spcAft>
                <a:spcPts val="800"/>
              </a:spcAft>
            </a:pPr>
            <a:r>
              <a:rPr lang="en-GB" sz="3100" b="1" dirty="0">
                <a:solidFill>
                  <a:srgbClr val="555555"/>
                </a:solidFill>
                <a:latin typeface="+mn-lt"/>
                <a:cs typeface="Times New Roman" panose="02020603050405020304" pitchFamily="18" charset="0"/>
              </a:rPr>
              <a:t>Healthcare </a:t>
            </a:r>
            <a:r>
              <a:rPr lang="en-GB" sz="3100" b="1" dirty="0" smtClean="0">
                <a:solidFill>
                  <a:srgbClr val="555555"/>
                </a:solidFill>
                <a:latin typeface="+mn-lt"/>
                <a:cs typeface="Times New Roman" panose="02020603050405020304" pitchFamily="18" charset="0"/>
              </a:rPr>
              <a:t>organizations </a:t>
            </a:r>
            <a:r>
              <a:rPr lang="en-GB" sz="3100" dirty="0">
                <a:solidFill>
                  <a:srgbClr val="555555"/>
                </a:solidFill>
                <a:latin typeface="+mn-lt"/>
                <a:cs typeface="Times New Roman" panose="02020603050405020304" pitchFamily="18" charset="0"/>
              </a:rPr>
              <a:t>(single Hospital, Group of </a:t>
            </a:r>
            <a:r>
              <a:rPr lang="en-GB" sz="3100" dirty="0" smtClean="0">
                <a:solidFill>
                  <a:srgbClr val="555555"/>
                </a:solidFill>
                <a:latin typeface="+mn-lt"/>
                <a:cs typeface="Times New Roman" panose="02020603050405020304" pitchFamily="18" charset="0"/>
              </a:rPr>
              <a:t>Hospitals)</a:t>
            </a:r>
            <a:endParaRPr lang="en-GB" sz="3100" dirty="0">
              <a:solidFill>
                <a:srgbClr val="555555"/>
              </a:solidFill>
              <a:latin typeface="+mn-lt"/>
              <a:cs typeface="Times New Roman" panose="02020603050405020304" pitchFamily="18" charset="0"/>
            </a:endParaRPr>
          </a:p>
          <a:p>
            <a:pPr lvl="1" algn="just">
              <a:lnSpc>
                <a:spcPct val="107000"/>
              </a:lnSpc>
              <a:spcAft>
                <a:spcPts val="800"/>
              </a:spcAft>
            </a:pPr>
            <a:r>
              <a:rPr lang="en-GB" sz="3100" b="1" dirty="0">
                <a:solidFill>
                  <a:srgbClr val="555555"/>
                </a:solidFill>
                <a:latin typeface="+mn-lt"/>
                <a:cs typeface="Times New Roman" panose="02020603050405020304" pitchFamily="18" charset="0"/>
              </a:rPr>
              <a:t>Medical Device </a:t>
            </a:r>
            <a:r>
              <a:rPr lang="en-GB" sz="3100" b="1" dirty="0" smtClean="0">
                <a:solidFill>
                  <a:srgbClr val="555555"/>
                </a:solidFill>
                <a:latin typeface="+mn-lt"/>
                <a:cs typeface="Times New Roman" panose="02020603050405020304" pitchFamily="18" charset="0"/>
              </a:rPr>
              <a:t>providers</a:t>
            </a:r>
          </a:p>
          <a:p>
            <a:pPr algn="just">
              <a:lnSpc>
                <a:spcPct val="107000"/>
              </a:lnSpc>
              <a:spcAft>
                <a:spcPts val="800"/>
              </a:spcAft>
            </a:pPr>
            <a:r>
              <a:rPr lang="en-US" dirty="0" smtClean="0">
                <a:solidFill>
                  <a:srgbClr val="555555"/>
                </a:solidFill>
                <a:latin typeface="+mn-lt"/>
                <a:cs typeface="Times New Roman" panose="02020603050405020304" pitchFamily="18" charset="0"/>
              </a:rPr>
              <a:t>Use of PANACEA tools will improve the general awareness and protection against cyber attacks, mitigating crisis </a:t>
            </a:r>
            <a:r>
              <a:rPr lang="en-US" dirty="0" smtClean="0">
                <a:solidFill>
                  <a:srgbClr val="555555"/>
                </a:solidFill>
                <a:latin typeface="+mn-lt"/>
                <a:cs typeface="Times New Roman" panose="02020603050405020304" pitchFamily="18" charset="0"/>
              </a:rPr>
              <a:t>situations</a:t>
            </a:r>
          </a:p>
          <a:p>
            <a:pPr lvl="1" algn="just">
              <a:lnSpc>
                <a:spcPct val="107000"/>
              </a:lnSpc>
              <a:spcAft>
                <a:spcPts val="800"/>
              </a:spcAft>
            </a:pPr>
            <a:r>
              <a:rPr lang="en-US" dirty="0" smtClean="0">
                <a:solidFill>
                  <a:srgbClr val="555555"/>
                </a:solidFill>
                <a:latin typeface="+mn-lt"/>
                <a:cs typeface="Times New Roman" panose="02020603050405020304" pitchFamily="18" charset="0"/>
              </a:rPr>
              <a:t>Each tool is cover specific needs, but their synergies is tailored to provide the best output</a:t>
            </a:r>
            <a:endParaRPr lang="en-GB" dirty="0">
              <a:solidFill>
                <a:srgbClr val="555555"/>
              </a:solidFill>
              <a:latin typeface="+mn-lt"/>
              <a:cs typeface="Times New Roman" panose="02020603050405020304" pitchFamily="18" charset="0"/>
            </a:endParaRPr>
          </a:p>
          <a:p>
            <a:pPr lvl="1" algn="just">
              <a:lnSpc>
                <a:spcPct val="107000"/>
              </a:lnSpc>
              <a:spcAft>
                <a:spcPts val="800"/>
              </a:spcAft>
            </a:pPr>
            <a:endParaRPr lang="en-GB" dirty="0">
              <a:solidFill>
                <a:srgbClr val="555555"/>
              </a:solidFill>
              <a:latin typeface="+mn-lt"/>
              <a:cs typeface="Times New Roman" panose="02020603050405020304" pitchFamily="18" charset="0"/>
            </a:endParaRPr>
          </a:p>
          <a:p>
            <a:pPr algn="just">
              <a:lnSpc>
                <a:spcPct val="107000"/>
              </a:lnSpc>
              <a:spcAft>
                <a:spcPts val="800"/>
              </a:spcAft>
            </a:pPr>
            <a:endParaRPr lang="en-GB" dirty="0">
              <a:solidFill>
                <a:srgbClr val="555555"/>
              </a:solidFill>
              <a:latin typeface="+mn-lt"/>
              <a:cs typeface="Times New Roman" panose="02020603050405020304" pitchFamily="18" charset="0"/>
            </a:endParaRPr>
          </a:p>
          <a:p>
            <a:pPr algn="just">
              <a:lnSpc>
                <a:spcPct val="107000"/>
              </a:lnSpc>
              <a:spcAft>
                <a:spcPts val="800"/>
              </a:spcAft>
            </a:pPr>
            <a:endParaRPr lang="en-GB" sz="2400" dirty="0">
              <a:solidFill>
                <a:srgbClr val="555555"/>
              </a:solidFill>
              <a:latin typeface="+mn-lt"/>
              <a:cs typeface="Times New Roman" panose="02020603050405020304" pitchFamily="18" charset="0"/>
            </a:endParaRPr>
          </a:p>
        </p:txBody>
      </p:sp>
      <p:sp>
        <p:nvSpPr>
          <p:cNvPr id="5" name="Slide Number Placeholder 4">
            <a:extLst>
              <a:ext uri="{FF2B5EF4-FFF2-40B4-BE49-F238E27FC236}">
                <a16:creationId xmlns:a16="http://schemas.microsoft.com/office/drawing/2014/main" id="{EE83F6DD-FC05-2D47-9C24-3381DFBDD892}"/>
              </a:ext>
            </a:extLst>
          </p:cNvPr>
          <p:cNvSpPr>
            <a:spLocks noGrp="1"/>
          </p:cNvSpPr>
          <p:nvPr>
            <p:ph type="sldNum" sz="quarter" idx="4"/>
          </p:nvPr>
        </p:nvSpPr>
        <p:spPr/>
        <p:txBody>
          <a:bodyPr/>
          <a:lstStyle/>
          <a:p>
            <a:fld id="{CC526A9B-8C67-7942-98DE-0DB5C5796EA1}" type="slidenum">
              <a:rPr lang="it-IT" smtClean="0"/>
              <a:pPr/>
              <a:t>2</a:t>
            </a:fld>
            <a:endParaRPr lang="it-IT" dirty="0"/>
          </a:p>
        </p:txBody>
      </p:sp>
      <p:sp>
        <p:nvSpPr>
          <p:cNvPr id="6" name="Footer Placeholder 5">
            <a:extLst>
              <a:ext uri="{FF2B5EF4-FFF2-40B4-BE49-F238E27FC236}">
                <a16:creationId xmlns:a16="http://schemas.microsoft.com/office/drawing/2014/main" id="{F721FE91-9B7A-0B43-B5F8-A4AB806504E6}"/>
              </a:ext>
            </a:extLst>
          </p:cNvPr>
          <p:cNvSpPr>
            <a:spLocks noGrp="1"/>
          </p:cNvSpPr>
          <p:nvPr>
            <p:ph type="ftr" sz="quarter" idx="3"/>
          </p:nvPr>
        </p:nvSpPr>
        <p:spPr/>
        <p:txBody>
          <a:bodyPr/>
          <a:lstStyle/>
          <a:p>
            <a:r>
              <a:rPr lang="it-IT" dirty="0"/>
              <a:t>www.panacearesearch.eu </a:t>
            </a:r>
          </a:p>
        </p:txBody>
      </p:sp>
      <p:sp>
        <p:nvSpPr>
          <p:cNvPr id="11" name="Title 1">
            <a:extLst>
              <a:ext uri="{FF2B5EF4-FFF2-40B4-BE49-F238E27FC236}">
                <a16:creationId xmlns:a16="http://schemas.microsoft.com/office/drawing/2014/main" id="{9B6118A2-32E7-1642-9E19-5613B1553D8B}"/>
              </a:ext>
            </a:extLst>
          </p:cNvPr>
          <p:cNvSpPr txBox="1">
            <a:spLocks/>
          </p:cNvSpPr>
          <p:nvPr/>
        </p:nvSpPr>
        <p:spPr>
          <a:xfrm>
            <a:off x="3818375" y="232711"/>
            <a:ext cx="7535425" cy="8597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 </a:t>
            </a:r>
            <a:endParaRPr lang="en-GB" sz="3200" i="1" dirty="0">
              <a:latin typeface="+mj-lt"/>
            </a:endParaRPr>
          </a:p>
        </p:txBody>
      </p:sp>
      <p:sp>
        <p:nvSpPr>
          <p:cNvPr id="4" name="CasellaDiTesto 3">
            <a:extLst>
              <a:ext uri="{FF2B5EF4-FFF2-40B4-BE49-F238E27FC236}">
                <a16:creationId xmlns:a16="http://schemas.microsoft.com/office/drawing/2014/main" id="{4BBE2BB3-202E-0C49-9331-2D790B2F4F87}"/>
              </a:ext>
            </a:extLst>
          </p:cNvPr>
          <p:cNvSpPr txBox="1"/>
          <p:nvPr/>
        </p:nvSpPr>
        <p:spPr>
          <a:xfrm>
            <a:off x="16120997" y="-939452"/>
            <a:ext cx="184731" cy="369332"/>
          </a:xfrm>
          <a:prstGeom prst="rect">
            <a:avLst/>
          </a:prstGeom>
          <a:noFill/>
          <a:ln w="57150">
            <a:solidFill>
              <a:schemeClr val="tx1"/>
            </a:solidFill>
          </a:ln>
        </p:spPr>
        <p:txBody>
          <a:bodyPr wrap="none" rtlCol="0">
            <a:spAutoFit/>
          </a:bodyPr>
          <a:lstStyle/>
          <a:p>
            <a:endParaRPr lang="en-GB" dirty="0"/>
          </a:p>
        </p:txBody>
      </p:sp>
    </p:spTree>
    <p:extLst>
      <p:ext uri="{BB962C8B-B14F-4D97-AF65-F5344CB8AC3E}">
        <p14:creationId xmlns:p14="http://schemas.microsoft.com/office/powerpoint/2010/main" val="1603169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D0879074-E1B1-7140-A7F3-9ACA2988DBF7}" type="datetime1">
              <a:rPr lang="it-IT" smtClean="0"/>
              <a:t>23/06/2020</a:t>
            </a:fld>
            <a:endParaRPr lang="it-IT"/>
          </a:p>
        </p:txBody>
      </p:sp>
      <p:sp>
        <p:nvSpPr>
          <p:cNvPr id="5" name="Slide Number Placeholder 4"/>
          <p:cNvSpPr>
            <a:spLocks noGrp="1"/>
          </p:cNvSpPr>
          <p:nvPr>
            <p:ph type="sldNum" sz="quarter" idx="4"/>
          </p:nvPr>
        </p:nvSpPr>
        <p:spPr/>
        <p:txBody>
          <a:bodyPr/>
          <a:lstStyle/>
          <a:p>
            <a:fld id="{CC526A9B-8C67-7942-98DE-0DB5C5796EA1}" type="slidenum">
              <a:rPr lang="it-IT" smtClean="0"/>
              <a:pPr/>
              <a:t>20</a:t>
            </a:fld>
            <a:endParaRPr lang="it-IT"/>
          </a:p>
        </p:txBody>
      </p:sp>
      <p:sp>
        <p:nvSpPr>
          <p:cNvPr id="6" name="Footer Placeholder 5"/>
          <p:cNvSpPr>
            <a:spLocks noGrp="1"/>
          </p:cNvSpPr>
          <p:nvPr>
            <p:ph type="ftr" sz="quarter" idx="3"/>
          </p:nvPr>
        </p:nvSpPr>
        <p:spPr/>
        <p:txBody>
          <a:bodyPr/>
          <a:lstStyle/>
          <a:p>
            <a:r>
              <a:rPr lang="it-IT"/>
              <a:t>www.panacearesearch.eu</a:t>
            </a:r>
          </a:p>
        </p:txBody>
      </p:sp>
      <p:sp>
        <p:nvSpPr>
          <p:cNvPr id="13" name="Content Placeholder 2">
            <a:extLst>
              <a:ext uri="{FF2B5EF4-FFF2-40B4-BE49-F238E27FC236}">
                <a16:creationId xmlns:a16="http://schemas.microsoft.com/office/drawing/2014/main" id="{4B0BDC05-E6BE-7A4C-84C3-2ABA4460A9F1}"/>
              </a:ext>
            </a:extLst>
          </p:cNvPr>
          <p:cNvSpPr txBox="1">
            <a:spLocks/>
          </p:cNvSpPr>
          <p:nvPr/>
        </p:nvSpPr>
        <p:spPr>
          <a:xfrm>
            <a:off x="490331" y="2150002"/>
            <a:ext cx="5516770" cy="391286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SzPct val="120000"/>
              <a:buFontTx/>
              <a:buBlip>
                <a:blip r:embed="rId2"/>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dirty="0">
              <a:latin typeface="+mn-lt"/>
              <a:cs typeface="Calibri"/>
            </a:endParaRPr>
          </a:p>
          <a:p>
            <a:pPr algn="just"/>
            <a:r>
              <a:rPr lang="en-GB" sz="3200" dirty="0" smtClean="0">
                <a:latin typeface="+mn-lt"/>
              </a:rPr>
              <a:t>Based on a smartphone app</a:t>
            </a:r>
          </a:p>
          <a:p>
            <a:pPr algn="just"/>
            <a:r>
              <a:rPr lang="en-US" sz="3200" dirty="0" smtClean="0">
                <a:latin typeface="+mn-lt"/>
              </a:rPr>
              <a:t>Biometric </a:t>
            </a:r>
            <a:r>
              <a:rPr lang="en-US" sz="3200" dirty="0" smtClean="0">
                <a:latin typeface="+mn-lt"/>
              </a:rPr>
              <a:t>token is </a:t>
            </a:r>
            <a:r>
              <a:rPr lang="en-US" sz="3200" dirty="0" smtClean="0">
                <a:latin typeface="+mn-lt"/>
              </a:rPr>
              <a:t>recorded and sent to the Identification </a:t>
            </a:r>
            <a:r>
              <a:rPr lang="en-US" sz="3200" dirty="0" smtClean="0">
                <a:latin typeface="+mn-lt"/>
              </a:rPr>
              <a:t>repository in the HC organization</a:t>
            </a:r>
            <a:endParaRPr lang="en-US" sz="3200" dirty="0" smtClean="0">
              <a:latin typeface="+mn-lt"/>
            </a:endParaRPr>
          </a:p>
          <a:p>
            <a:pPr algn="just"/>
            <a:r>
              <a:rPr lang="en-US" sz="3200" dirty="0" smtClean="0">
                <a:latin typeface="+mn-lt"/>
              </a:rPr>
              <a:t>The</a:t>
            </a:r>
            <a:r>
              <a:rPr lang="en-US" sz="3200" dirty="0" smtClean="0">
                <a:latin typeface="+mn-lt"/>
              </a:rPr>
              <a:t> </a:t>
            </a:r>
            <a:r>
              <a:rPr lang="en-US" sz="3200" dirty="0" smtClean="0">
                <a:latin typeface="+mn-lt"/>
              </a:rPr>
              <a:t>token is </a:t>
            </a:r>
            <a:r>
              <a:rPr lang="en-US" sz="3200" dirty="0" smtClean="0">
                <a:latin typeface="+mn-lt"/>
              </a:rPr>
              <a:t>also saved </a:t>
            </a:r>
            <a:r>
              <a:rPr lang="en-US" sz="3200" dirty="0" smtClean="0">
                <a:latin typeface="+mn-lt"/>
              </a:rPr>
              <a:t>on the smartphone</a:t>
            </a:r>
            <a:endParaRPr lang="en-GB" sz="3200" dirty="0">
              <a:latin typeface="+mn-lt"/>
            </a:endParaRPr>
          </a:p>
          <a:p>
            <a:pPr marL="0" indent="0">
              <a:buNone/>
            </a:pPr>
            <a:endParaRPr lang="fr-FR" dirty="0">
              <a:latin typeface="+mn-lt"/>
            </a:endParaRPr>
          </a:p>
          <a:p>
            <a:pPr marL="285750" indent="-285750">
              <a:buFontTx/>
              <a:buChar char="-"/>
            </a:pPr>
            <a:endParaRPr lang="fr-FR" dirty="0">
              <a:latin typeface="+mn-lt"/>
            </a:endParaRPr>
          </a:p>
        </p:txBody>
      </p:sp>
      <p:sp>
        <p:nvSpPr>
          <p:cNvPr id="7"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Identity Management Platform (IMP)</a:t>
            </a:r>
            <a:endParaRPr lang="en-GB" sz="3200" i="1" dirty="0">
              <a:latin typeface="+mj-lt"/>
            </a:endParaRPr>
          </a:p>
        </p:txBody>
      </p:sp>
      <p:pic>
        <p:nvPicPr>
          <p:cNvPr id="8" name="Picture 7"/>
          <p:cNvPicPr>
            <a:picLocks noChangeAspect="1"/>
          </p:cNvPicPr>
          <p:nvPr/>
        </p:nvPicPr>
        <p:blipFill>
          <a:blip r:embed="rId3"/>
          <a:stretch>
            <a:fillRect/>
          </a:stretch>
        </p:blipFill>
        <p:spPr>
          <a:xfrm>
            <a:off x="6200775" y="1734674"/>
            <a:ext cx="2409825" cy="4562475"/>
          </a:xfrm>
          <a:prstGeom prst="rect">
            <a:avLst/>
          </a:prstGeom>
        </p:spPr>
      </p:pic>
      <p:pic>
        <p:nvPicPr>
          <p:cNvPr id="9" name="Picture 8"/>
          <p:cNvPicPr>
            <a:picLocks noChangeAspect="1"/>
          </p:cNvPicPr>
          <p:nvPr/>
        </p:nvPicPr>
        <p:blipFill>
          <a:blip r:embed="rId4"/>
          <a:stretch>
            <a:fillRect/>
          </a:stretch>
        </p:blipFill>
        <p:spPr>
          <a:xfrm>
            <a:off x="8982074" y="1772774"/>
            <a:ext cx="2371725" cy="4524375"/>
          </a:xfrm>
          <a:prstGeom prst="rect">
            <a:avLst/>
          </a:prstGeom>
        </p:spPr>
      </p:pic>
    </p:spTree>
    <p:extLst>
      <p:ext uri="{BB962C8B-B14F-4D97-AF65-F5344CB8AC3E}">
        <p14:creationId xmlns:p14="http://schemas.microsoft.com/office/powerpoint/2010/main" val="2267266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D0879074-E1B1-7140-A7F3-9ACA2988DBF7}" type="datetime1">
              <a:rPr lang="it-IT" smtClean="0"/>
              <a:t>23/06/2020</a:t>
            </a:fld>
            <a:endParaRPr lang="it-IT"/>
          </a:p>
        </p:txBody>
      </p:sp>
      <p:sp>
        <p:nvSpPr>
          <p:cNvPr id="5" name="Slide Number Placeholder 4"/>
          <p:cNvSpPr>
            <a:spLocks noGrp="1"/>
          </p:cNvSpPr>
          <p:nvPr>
            <p:ph type="sldNum" sz="quarter" idx="4"/>
          </p:nvPr>
        </p:nvSpPr>
        <p:spPr/>
        <p:txBody>
          <a:bodyPr/>
          <a:lstStyle/>
          <a:p>
            <a:fld id="{CC526A9B-8C67-7942-98DE-0DB5C5796EA1}" type="slidenum">
              <a:rPr lang="it-IT" smtClean="0"/>
              <a:pPr/>
              <a:t>21</a:t>
            </a:fld>
            <a:endParaRPr lang="it-IT"/>
          </a:p>
        </p:txBody>
      </p:sp>
      <p:sp>
        <p:nvSpPr>
          <p:cNvPr id="6" name="Footer Placeholder 5"/>
          <p:cNvSpPr>
            <a:spLocks noGrp="1"/>
          </p:cNvSpPr>
          <p:nvPr>
            <p:ph type="ftr" sz="quarter" idx="3"/>
          </p:nvPr>
        </p:nvSpPr>
        <p:spPr/>
        <p:txBody>
          <a:bodyPr/>
          <a:lstStyle/>
          <a:p>
            <a:r>
              <a:rPr lang="it-IT"/>
              <a:t>www.panacearesearch.eu</a:t>
            </a:r>
          </a:p>
        </p:txBody>
      </p:sp>
      <p:sp>
        <p:nvSpPr>
          <p:cNvPr id="13" name="Content Placeholder 2">
            <a:extLst>
              <a:ext uri="{FF2B5EF4-FFF2-40B4-BE49-F238E27FC236}">
                <a16:creationId xmlns:a16="http://schemas.microsoft.com/office/drawing/2014/main" id="{4B0BDC05-E6BE-7A4C-84C3-2ABA4460A9F1}"/>
              </a:ext>
            </a:extLst>
          </p:cNvPr>
          <p:cNvSpPr txBox="1">
            <a:spLocks/>
          </p:cNvSpPr>
          <p:nvPr/>
        </p:nvSpPr>
        <p:spPr>
          <a:xfrm>
            <a:off x="490331" y="2150002"/>
            <a:ext cx="3980069" cy="391286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SzPct val="120000"/>
              <a:buFontTx/>
              <a:buBlip>
                <a:blip r:embed="rId2"/>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dirty="0">
              <a:latin typeface="+mn-lt"/>
              <a:cs typeface="Calibri"/>
            </a:endParaRPr>
          </a:p>
          <a:p>
            <a:pPr algn="just"/>
            <a:r>
              <a:rPr lang="en-US" sz="3200" dirty="0" smtClean="0">
                <a:latin typeface="+mn-lt"/>
              </a:rPr>
              <a:t>With Bluetooth activated, the proximity of the smartphone to the medical system is sufficient to </a:t>
            </a:r>
            <a:r>
              <a:rPr lang="en-US" sz="3200" b="1" dirty="0" smtClean="0">
                <a:latin typeface="+mn-lt"/>
              </a:rPr>
              <a:t>trigger the identification</a:t>
            </a:r>
            <a:r>
              <a:rPr lang="en-US" sz="3200" dirty="0" smtClean="0">
                <a:latin typeface="+mn-lt"/>
              </a:rPr>
              <a:t> of the User via webcam</a:t>
            </a:r>
          </a:p>
          <a:p>
            <a:pPr algn="just"/>
            <a:r>
              <a:rPr lang="en-US" sz="3200" dirty="0" smtClean="0">
                <a:latin typeface="+mn-lt"/>
              </a:rPr>
              <a:t>We are currently improving identification also </a:t>
            </a:r>
            <a:r>
              <a:rPr lang="en-US" sz="3200" b="1" dirty="0" smtClean="0">
                <a:latin typeface="+mn-lt"/>
              </a:rPr>
              <a:t>wearing masks</a:t>
            </a:r>
            <a:endParaRPr lang="en-GB" sz="3200" b="1" dirty="0">
              <a:latin typeface="+mn-lt"/>
            </a:endParaRPr>
          </a:p>
          <a:p>
            <a:pPr marL="0" indent="0">
              <a:buNone/>
            </a:pPr>
            <a:endParaRPr lang="fr-FR" dirty="0">
              <a:latin typeface="+mn-lt"/>
            </a:endParaRPr>
          </a:p>
          <a:p>
            <a:pPr marL="285750" indent="-285750">
              <a:buFontTx/>
              <a:buChar char="-"/>
            </a:pPr>
            <a:endParaRPr lang="fr-FR" dirty="0">
              <a:latin typeface="+mn-lt"/>
            </a:endParaRPr>
          </a:p>
        </p:txBody>
      </p:sp>
      <p:sp>
        <p:nvSpPr>
          <p:cNvPr id="7"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Identity Management Platform (IMP)</a:t>
            </a:r>
            <a:endParaRPr lang="en-GB" sz="3200" i="1" dirty="0">
              <a:latin typeface="+mj-lt"/>
            </a:endParaRPr>
          </a:p>
        </p:txBody>
      </p:sp>
      <p:pic>
        <p:nvPicPr>
          <p:cNvPr id="2" name="Picture 1"/>
          <p:cNvPicPr>
            <a:picLocks noChangeAspect="1"/>
          </p:cNvPicPr>
          <p:nvPr/>
        </p:nvPicPr>
        <p:blipFill>
          <a:blip r:embed="rId3"/>
          <a:stretch>
            <a:fillRect/>
          </a:stretch>
        </p:blipFill>
        <p:spPr>
          <a:xfrm>
            <a:off x="4919662" y="1772774"/>
            <a:ext cx="2352675" cy="4448175"/>
          </a:xfrm>
          <a:prstGeom prst="rect">
            <a:avLst/>
          </a:prstGeom>
        </p:spPr>
      </p:pic>
      <p:pic>
        <p:nvPicPr>
          <p:cNvPr id="3" name="Picture 2"/>
          <p:cNvPicPr>
            <a:picLocks noChangeAspect="1"/>
          </p:cNvPicPr>
          <p:nvPr/>
        </p:nvPicPr>
        <p:blipFill>
          <a:blip r:embed="rId4"/>
          <a:stretch>
            <a:fillRect/>
          </a:stretch>
        </p:blipFill>
        <p:spPr>
          <a:xfrm>
            <a:off x="7446948" y="3327676"/>
            <a:ext cx="4503752" cy="3465049"/>
          </a:xfrm>
          <a:prstGeom prst="rect">
            <a:avLst/>
          </a:prstGeom>
        </p:spPr>
      </p:pic>
      <p:pic>
        <p:nvPicPr>
          <p:cNvPr id="11" name="Image 7"/>
          <p:cNvPicPr>
            <a:picLocks noChangeAspect="1"/>
          </p:cNvPicPr>
          <p:nvPr/>
        </p:nvPicPr>
        <p:blipFill>
          <a:blip r:embed="rId5"/>
          <a:stretch>
            <a:fillRect/>
          </a:stretch>
        </p:blipFill>
        <p:spPr>
          <a:xfrm>
            <a:off x="7939058" y="704688"/>
            <a:ext cx="3589352" cy="2622988"/>
          </a:xfrm>
          <a:prstGeom prst="rect">
            <a:avLst/>
          </a:prstGeom>
          <a:ln>
            <a:noFill/>
          </a:ln>
          <a:effectLst>
            <a:softEdge rad="112500"/>
          </a:effectLst>
        </p:spPr>
      </p:pic>
    </p:spTree>
    <p:extLst>
      <p:ext uri="{BB962C8B-B14F-4D97-AF65-F5344CB8AC3E}">
        <p14:creationId xmlns:p14="http://schemas.microsoft.com/office/powerpoint/2010/main" val="2932051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3"/>
          </p:nvPr>
        </p:nvSpPr>
        <p:spPr>
          <a:xfrm>
            <a:off x="838200" y="928049"/>
            <a:ext cx="10446843" cy="4505188"/>
          </a:xfrm>
        </p:spPr>
        <p:txBody>
          <a:bodyPr>
            <a:normAutofit fontScale="85000" lnSpcReduction="20000"/>
          </a:bodyPr>
          <a:lstStyle/>
          <a:p>
            <a:pPr marL="0" indent="0">
              <a:lnSpc>
                <a:spcPct val="120000"/>
              </a:lnSpc>
              <a:spcBef>
                <a:spcPts val="0"/>
              </a:spcBef>
              <a:buNone/>
            </a:pPr>
            <a:r>
              <a:rPr lang="it-IT" sz="2000" dirty="0">
                <a:solidFill>
                  <a:schemeClr val="tx1"/>
                </a:solidFill>
                <a:latin typeface="+mn-lt"/>
              </a:rPr>
              <a:t/>
            </a:r>
            <a:br>
              <a:rPr lang="it-IT" sz="2000" dirty="0">
                <a:solidFill>
                  <a:schemeClr val="tx1"/>
                </a:solidFill>
                <a:latin typeface="+mn-lt"/>
              </a:rPr>
            </a:br>
            <a:r>
              <a:rPr lang="it-IT" sz="2000" b="1" dirty="0" err="1">
                <a:solidFill>
                  <a:schemeClr val="tx1"/>
                </a:solidFill>
                <a:latin typeface="+mn-lt"/>
              </a:rPr>
              <a:t>Main</a:t>
            </a:r>
            <a:r>
              <a:rPr lang="it-IT" sz="2000" b="1" dirty="0">
                <a:solidFill>
                  <a:schemeClr val="tx1"/>
                </a:solidFill>
                <a:latin typeface="+mn-lt"/>
              </a:rPr>
              <a:t> </a:t>
            </a:r>
            <a:r>
              <a:rPr lang="it-IT" sz="2000" b="1" dirty="0" err="1">
                <a:solidFill>
                  <a:schemeClr val="tx1"/>
                </a:solidFill>
                <a:latin typeface="+mn-lt"/>
              </a:rPr>
              <a:t>contact</a:t>
            </a:r>
            <a:r>
              <a:rPr lang="it-IT" sz="2000" b="1" dirty="0">
                <a:solidFill>
                  <a:schemeClr val="tx1"/>
                </a:solidFill>
                <a:latin typeface="+mn-lt"/>
              </a:rPr>
              <a:t>:</a:t>
            </a:r>
            <a:endParaRPr lang="it-IT" sz="2000" dirty="0">
              <a:solidFill>
                <a:schemeClr val="tx1"/>
              </a:solidFill>
              <a:latin typeface="+mn-lt"/>
            </a:endParaRPr>
          </a:p>
          <a:p>
            <a:pPr marL="0" indent="0">
              <a:lnSpc>
                <a:spcPct val="120000"/>
              </a:lnSpc>
              <a:spcBef>
                <a:spcPts val="0"/>
              </a:spcBef>
              <a:buNone/>
            </a:pPr>
            <a:r>
              <a:rPr lang="it-IT" sz="2000" dirty="0">
                <a:solidFill>
                  <a:schemeClr val="tx1"/>
                </a:solidFill>
                <a:latin typeface="+mn-lt"/>
              </a:rPr>
              <a:t>Sabina Magalini </a:t>
            </a:r>
            <a:r>
              <a:rPr lang="it-IT" sz="2000" dirty="0" smtClean="0">
                <a:solidFill>
                  <a:schemeClr val="tx1"/>
                </a:solidFill>
                <a:latin typeface="+mn-lt"/>
              </a:rPr>
              <a:t>MD </a:t>
            </a:r>
            <a:r>
              <a:rPr lang="it-IT" sz="2000" dirty="0" smtClean="0">
                <a:solidFill>
                  <a:schemeClr val="tx1"/>
                </a:solidFill>
                <a:latin typeface="+mn-lt"/>
                <a:hlinkClick r:id="rId2"/>
              </a:rPr>
              <a:t>sabina.magalini@unicatt.it</a:t>
            </a:r>
            <a:endParaRPr lang="it-IT" sz="2000" dirty="0" smtClean="0">
              <a:solidFill>
                <a:schemeClr val="tx1"/>
              </a:solidFill>
              <a:latin typeface="+mn-lt"/>
            </a:endParaRPr>
          </a:p>
          <a:p>
            <a:pPr marL="0" indent="0">
              <a:buNone/>
            </a:pPr>
            <a:r>
              <a:rPr lang="en-GB" altLang="x-none" sz="2000" dirty="0">
                <a:solidFill>
                  <a:schemeClr val="tx1"/>
                </a:solidFill>
                <a:latin typeface="+mn-lt"/>
                <a:ea typeface="ＭＳ Ｐゴシック" charset="-128"/>
              </a:rPr>
              <a:t>Pasquale Mari, </a:t>
            </a:r>
            <a:r>
              <a:rPr lang="en-GB" altLang="x-none" sz="2000" dirty="0" err="1">
                <a:solidFill>
                  <a:schemeClr val="tx1"/>
                </a:solidFill>
                <a:latin typeface="+mn-lt"/>
                <a:ea typeface="ＭＳ Ｐゴシック" charset="-128"/>
              </a:rPr>
              <a:t>Policlinico</a:t>
            </a:r>
            <a:r>
              <a:rPr lang="en-GB" altLang="x-none" sz="2000" dirty="0">
                <a:solidFill>
                  <a:schemeClr val="tx1"/>
                </a:solidFill>
                <a:latin typeface="+mn-lt"/>
                <a:ea typeface="ＭＳ Ｐゴシック" charset="-128"/>
              </a:rPr>
              <a:t> </a:t>
            </a:r>
            <a:r>
              <a:rPr lang="en-GB" altLang="x-none" sz="2000" dirty="0" err="1">
                <a:solidFill>
                  <a:schemeClr val="tx1"/>
                </a:solidFill>
                <a:latin typeface="+mn-lt"/>
                <a:ea typeface="ＭＳ Ｐゴシック" charset="-128"/>
              </a:rPr>
              <a:t>Gemelli</a:t>
            </a:r>
            <a:r>
              <a:rPr lang="en-GB" altLang="x-none" sz="2000" i="1" dirty="0">
                <a:latin typeface="+mn-lt"/>
                <a:ea typeface="ＭＳ Ｐゴシック" charset="-128"/>
              </a:rPr>
              <a:t>, </a:t>
            </a:r>
            <a:r>
              <a:rPr lang="en-GB" altLang="x-none" sz="2000" i="1" dirty="0">
                <a:latin typeface="+mn-lt"/>
                <a:ea typeface="ＭＳ Ｐゴシック" charset="-128"/>
                <a:hlinkClick r:id="rId3"/>
              </a:rPr>
              <a:t>pasqualemari3@gmail.com</a:t>
            </a:r>
            <a:endParaRPr lang="en-GB" altLang="x-none" sz="2000" i="1" dirty="0">
              <a:latin typeface="+mn-lt"/>
              <a:ea typeface="ＭＳ Ｐゴシック" charset="-128"/>
            </a:endParaRPr>
          </a:p>
          <a:p>
            <a:pPr marL="0" indent="0">
              <a:buNone/>
            </a:pPr>
            <a:r>
              <a:rPr lang="en-GB" altLang="x-none" sz="2000" dirty="0">
                <a:solidFill>
                  <a:schemeClr val="tx1"/>
                </a:solidFill>
                <a:latin typeface="+mn-lt"/>
                <a:ea typeface="ＭＳ Ｐゴシック" charset="-128"/>
              </a:rPr>
              <a:t>Matteo Merialdo, RHEA System S.A</a:t>
            </a:r>
            <a:r>
              <a:rPr lang="en-GB" altLang="x-none" sz="2000" i="1" dirty="0">
                <a:latin typeface="+mn-lt"/>
                <a:ea typeface="ＭＳ Ｐゴシック" charset="-128"/>
              </a:rPr>
              <a:t>., </a:t>
            </a:r>
            <a:r>
              <a:rPr lang="en-GB" altLang="x-none" sz="2000" i="1" dirty="0">
                <a:latin typeface="+mn-lt"/>
                <a:ea typeface="ＭＳ Ｐゴシック" charset="-128"/>
                <a:hlinkClick r:id="rId4"/>
              </a:rPr>
              <a:t>m.merialdo@rheagroup.com</a:t>
            </a:r>
            <a:r>
              <a:rPr lang="en-GB" altLang="x-none" sz="2000" i="1" dirty="0">
                <a:latin typeface="+mn-lt"/>
                <a:ea typeface="ＭＳ Ｐゴシック" charset="-128"/>
              </a:rPr>
              <a:t> </a:t>
            </a:r>
          </a:p>
          <a:p>
            <a:pPr marL="0" indent="0">
              <a:lnSpc>
                <a:spcPct val="120000"/>
              </a:lnSpc>
              <a:spcBef>
                <a:spcPts val="0"/>
              </a:spcBef>
              <a:buNone/>
            </a:pPr>
            <a:r>
              <a:rPr lang="it-IT" sz="2000" dirty="0">
                <a:solidFill>
                  <a:schemeClr val="tx1"/>
                </a:solidFill>
                <a:latin typeface="+mn-lt"/>
              </a:rPr>
              <a:t/>
            </a:r>
            <a:br>
              <a:rPr lang="it-IT" sz="2000" dirty="0">
                <a:solidFill>
                  <a:schemeClr val="tx1"/>
                </a:solidFill>
                <a:latin typeface="+mn-lt"/>
              </a:rPr>
            </a:br>
            <a:r>
              <a:rPr lang="it-IT" sz="2000" dirty="0">
                <a:solidFill>
                  <a:schemeClr val="tx1"/>
                </a:solidFill>
                <a:latin typeface="+mn-lt"/>
              </a:rPr>
              <a:t/>
            </a:r>
            <a:br>
              <a:rPr lang="it-IT" sz="2000" dirty="0">
                <a:solidFill>
                  <a:schemeClr val="tx1"/>
                </a:solidFill>
                <a:latin typeface="+mn-lt"/>
              </a:rPr>
            </a:br>
            <a:endParaRPr lang="it-IT" sz="2000" dirty="0">
              <a:solidFill>
                <a:schemeClr val="tx1"/>
              </a:solidFill>
              <a:latin typeface="+mn-lt"/>
            </a:endParaRPr>
          </a:p>
          <a:p>
            <a:pPr marL="0" indent="0">
              <a:buNone/>
            </a:pPr>
            <a:endParaRPr lang="it-IT" sz="2000" dirty="0">
              <a:solidFill>
                <a:schemeClr val="tx1"/>
              </a:solidFill>
              <a:latin typeface="+mn-lt"/>
            </a:endParaRPr>
          </a:p>
          <a:p>
            <a:pPr marL="0" indent="0">
              <a:buNone/>
            </a:pPr>
            <a:r>
              <a:rPr lang="en-GB" sz="2000" dirty="0">
                <a:solidFill>
                  <a:schemeClr val="tx1"/>
                </a:solidFill>
                <a:latin typeface="+mn-lt"/>
              </a:rPr>
              <a:t/>
            </a:r>
            <a:br>
              <a:rPr lang="en-GB" sz="2000" dirty="0">
                <a:solidFill>
                  <a:schemeClr val="tx1"/>
                </a:solidFill>
                <a:latin typeface="+mn-lt"/>
              </a:rPr>
            </a:br>
            <a:r>
              <a:rPr lang="en-GB" sz="2000" dirty="0">
                <a:solidFill>
                  <a:schemeClr val="tx1"/>
                </a:solidFill>
                <a:latin typeface="+mn-lt"/>
              </a:rPr>
              <a:t/>
            </a:r>
            <a:br>
              <a:rPr lang="en-GB" sz="2000" dirty="0">
                <a:solidFill>
                  <a:schemeClr val="tx1"/>
                </a:solidFill>
                <a:latin typeface="+mn-lt"/>
              </a:rPr>
            </a:br>
            <a:r>
              <a:rPr lang="en-GB" sz="2000" dirty="0">
                <a:solidFill>
                  <a:schemeClr val="tx1"/>
                </a:solidFill>
                <a:latin typeface="+mn-lt"/>
              </a:rPr>
              <a:t/>
            </a:r>
            <a:br>
              <a:rPr lang="en-GB" sz="2000" dirty="0">
                <a:solidFill>
                  <a:schemeClr val="tx1"/>
                </a:solidFill>
                <a:latin typeface="+mn-lt"/>
              </a:rPr>
            </a:br>
            <a:r>
              <a:rPr lang="en-GB" sz="2500" dirty="0" smtClean="0">
                <a:solidFill>
                  <a:schemeClr val="tx1"/>
                </a:solidFill>
                <a:latin typeface="+mn-lt"/>
                <a:hlinkClick r:id="rId5"/>
              </a:rPr>
              <a:t>www.panacearesearch.eu</a:t>
            </a:r>
            <a:r>
              <a:rPr lang="en-GB" sz="2500" dirty="0" smtClean="0">
                <a:solidFill>
                  <a:schemeClr val="tx1"/>
                </a:solidFill>
                <a:latin typeface="+mn-lt"/>
              </a:rPr>
              <a:t> </a:t>
            </a:r>
            <a:r>
              <a:rPr lang="en-GB" sz="2000" dirty="0">
                <a:solidFill>
                  <a:schemeClr val="tx1"/>
                </a:solidFill>
                <a:latin typeface="+mn-lt"/>
              </a:rPr>
              <a:t/>
            </a:r>
            <a:br>
              <a:rPr lang="en-GB" sz="2000" dirty="0">
                <a:solidFill>
                  <a:schemeClr val="tx1"/>
                </a:solidFill>
                <a:latin typeface="+mn-lt"/>
              </a:rPr>
            </a:br>
            <a:r>
              <a:rPr lang="en-GB" sz="1500" dirty="0">
                <a:solidFill>
                  <a:schemeClr val="tx1"/>
                </a:solidFill>
                <a:latin typeface="+mn-lt"/>
              </a:rPr>
              <a:t/>
            </a:r>
            <a:br>
              <a:rPr lang="en-GB" sz="1500" dirty="0">
                <a:solidFill>
                  <a:schemeClr val="tx1"/>
                </a:solidFill>
                <a:latin typeface="+mn-lt"/>
              </a:rPr>
            </a:br>
            <a:r>
              <a:rPr lang="en-GB" sz="1500" dirty="0">
                <a:solidFill>
                  <a:schemeClr val="tx1"/>
                </a:solidFill>
                <a:latin typeface="+mn-lt"/>
              </a:rPr>
              <a:t>             </a:t>
            </a:r>
            <a:br>
              <a:rPr lang="en-GB" sz="1500" dirty="0">
                <a:solidFill>
                  <a:schemeClr val="tx1"/>
                </a:solidFill>
                <a:latin typeface="+mn-lt"/>
              </a:rPr>
            </a:br>
            <a:r>
              <a:rPr lang="en-GB" sz="1500" dirty="0">
                <a:solidFill>
                  <a:schemeClr val="tx1"/>
                </a:solidFill>
                <a:latin typeface="+mn-lt"/>
              </a:rPr>
              <a:t/>
            </a:r>
            <a:br>
              <a:rPr lang="en-GB" sz="1500" dirty="0">
                <a:solidFill>
                  <a:schemeClr val="tx1"/>
                </a:solidFill>
                <a:latin typeface="+mn-lt"/>
              </a:rPr>
            </a:br>
            <a:r>
              <a:rPr lang="en-GB" sz="1500" dirty="0">
                <a:solidFill>
                  <a:schemeClr val="tx1"/>
                </a:solidFill>
                <a:latin typeface="+mn-lt"/>
              </a:rPr>
              <a:t/>
            </a:r>
            <a:br>
              <a:rPr lang="en-GB" sz="1500" dirty="0">
                <a:solidFill>
                  <a:schemeClr val="tx1"/>
                </a:solidFill>
                <a:latin typeface="+mn-lt"/>
              </a:rPr>
            </a:br>
            <a:endParaRPr lang="it-IT" sz="1200" dirty="0">
              <a:solidFill>
                <a:schemeClr val="tx1"/>
              </a:solidFill>
              <a:latin typeface="+mn-lt"/>
            </a:endParaRPr>
          </a:p>
        </p:txBody>
      </p:sp>
      <p:sp>
        <p:nvSpPr>
          <p:cNvPr id="5" name="Segnaposto numero diapositiva 4"/>
          <p:cNvSpPr>
            <a:spLocks noGrp="1"/>
          </p:cNvSpPr>
          <p:nvPr>
            <p:ph type="sldNum" sz="quarter" idx="4"/>
          </p:nvPr>
        </p:nvSpPr>
        <p:spPr/>
        <p:txBody>
          <a:bodyPr/>
          <a:lstStyle/>
          <a:p>
            <a:fld id="{CC526A9B-8C67-7942-98DE-0DB5C5796EA1}" type="slidenum">
              <a:rPr lang="it-IT" smtClean="0"/>
              <a:pPr/>
              <a:t>22</a:t>
            </a:fld>
            <a:endParaRPr lang="it-IT" dirty="0"/>
          </a:p>
        </p:txBody>
      </p:sp>
      <p:sp>
        <p:nvSpPr>
          <p:cNvPr id="6" name="Segnaposto piè di pagina 5"/>
          <p:cNvSpPr>
            <a:spLocks noGrp="1"/>
          </p:cNvSpPr>
          <p:nvPr>
            <p:ph type="ftr" sz="quarter" idx="3"/>
          </p:nvPr>
        </p:nvSpPr>
        <p:spPr/>
        <p:txBody>
          <a:bodyPr/>
          <a:lstStyle/>
          <a:p>
            <a:r>
              <a:rPr lang="it-IT"/>
              <a:t>www.panacearesearch.eu</a:t>
            </a:r>
            <a:endParaRPr lang="it-IT" dirty="0"/>
          </a:p>
        </p:txBody>
      </p:sp>
      <p:sp>
        <p:nvSpPr>
          <p:cNvPr id="7" name="Titolo 1"/>
          <p:cNvSpPr>
            <a:spLocks noGrp="1"/>
          </p:cNvSpPr>
          <p:nvPr>
            <p:ph type="ctrTitle"/>
          </p:nvPr>
        </p:nvSpPr>
        <p:spPr>
          <a:xfrm>
            <a:off x="5054247" y="1033574"/>
            <a:ext cx="5985470" cy="770638"/>
          </a:xfrm>
        </p:spPr>
        <p:txBody>
          <a:bodyPr vert="horz" lIns="91440" tIns="45720" rIns="91440" bIns="45720" rtlCol="0" anchor="b">
            <a:normAutofit fontScale="90000"/>
          </a:bodyPr>
          <a:lstStyle/>
          <a:p>
            <a:r>
              <a:rPr lang="en-GB" sz="4000" b="1" dirty="0">
                <a:solidFill>
                  <a:schemeClr val="tx1"/>
                </a:solidFill>
              </a:rPr>
              <a:t>Thank you for your attention! Questions?</a:t>
            </a:r>
          </a:p>
        </p:txBody>
      </p:sp>
      <p:pic>
        <p:nvPicPr>
          <p:cNvPr id="9" name="Picture 3"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2619" y="6050162"/>
            <a:ext cx="836986" cy="2353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o_unicaz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205" y="6041610"/>
            <a:ext cx="258053" cy="387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for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2048" y="6021581"/>
            <a:ext cx="899813" cy="2800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hea grou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8536" y="5905869"/>
            <a:ext cx="473866" cy="4728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AON-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1179" y="6064246"/>
            <a:ext cx="413168" cy="2310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logo-policlinico-gemelli_nuov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6930" y="5960350"/>
            <a:ext cx="832726" cy="4280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RIN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50674" y="5952194"/>
            <a:ext cx="334368" cy="3333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220px-Logo_of_Northumbria_University_(Newcast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54996" y="5988552"/>
            <a:ext cx="642115" cy="280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stelar-logo-intro-320x1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6618" y="5938725"/>
            <a:ext cx="810364" cy="3173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sapienza_universit___di_roma-convert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77377" y="6021439"/>
            <a:ext cx="694293" cy="2310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7HRC"/>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61190" y="6061662"/>
            <a:ext cx="492252" cy="1478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descr="hs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01580" y="5976405"/>
            <a:ext cx="666798" cy="3325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ICEM-Stamp"/>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15222" y="5833889"/>
            <a:ext cx="521983" cy="5348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Innovation-sprint-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18312" y="6055760"/>
            <a:ext cx="604282" cy="1690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C:\Users\Admin\Desktop\Luigi\COMPLETE\4-8Mar\Portfolio\PANACEA\idemia-logo.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91797" y="6026917"/>
            <a:ext cx="703692" cy="197961"/>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6304275" y="3944204"/>
            <a:ext cx="5112324" cy="923330"/>
          </a:xfrm>
          <a:prstGeom prst="rect">
            <a:avLst/>
          </a:prstGeom>
        </p:spPr>
        <p:txBody>
          <a:bodyPr wrap="square">
            <a:spAutoFit/>
          </a:bodyPr>
          <a:lstStyle/>
          <a:p>
            <a:r>
              <a:rPr lang="it-IT" dirty="0"/>
              <a:t>Twitter:       @H2020panacea</a:t>
            </a:r>
          </a:p>
          <a:p>
            <a:r>
              <a:rPr lang="it-IT" dirty="0" err="1"/>
              <a:t>LinkedIn</a:t>
            </a:r>
            <a:r>
              <a:rPr lang="it-IT" dirty="0"/>
              <a:t>:     /in/</a:t>
            </a:r>
            <a:r>
              <a:rPr lang="it-IT" dirty="0" err="1"/>
              <a:t>panacearesearch</a:t>
            </a:r>
            <a:endParaRPr lang="it-IT" dirty="0"/>
          </a:p>
          <a:p>
            <a:r>
              <a:rPr lang="it-IT" dirty="0" err="1"/>
              <a:t>YouTube</a:t>
            </a:r>
            <a:r>
              <a:rPr lang="it-IT" dirty="0"/>
              <a:t>:     </a:t>
            </a:r>
            <a:r>
              <a:rPr lang="it-IT" dirty="0" err="1"/>
              <a:t>channel</a:t>
            </a:r>
            <a:r>
              <a:rPr lang="it-IT" dirty="0"/>
              <a:t>/UC5k4hx6IQiRd0nXNtWK_jMQ</a:t>
            </a:r>
          </a:p>
        </p:txBody>
      </p:sp>
      <p:sp>
        <p:nvSpPr>
          <p:cNvPr id="24" name="TextBox 7">
            <a:extLst>
              <a:ext uri="{FF2B5EF4-FFF2-40B4-BE49-F238E27FC236}">
                <a16:creationId xmlns:a16="http://schemas.microsoft.com/office/drawing/2014/main" id="{ACECF010-EDA0-47EB-96EC-B296CD8A64B5}"/>
              </a:ext>
            </a:extLst>
          </p:cNvPr>
          <p:cNvSpPr txBox="1"/>
          <p:nvPr/>
        </p:nvSpPr>
        <p:spPr>
          <a:xfrm>
            <a:off x="2770458" y="5208033"/>
            <a:ext cx="7840996" cy="653060"/>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3600">
                <a:solidFill>
                  <a:srgbClr val="294773"/>
                </a:solidFill>
                <a:latin typeface="+mj-lt"/>
                <a:ea typeface="+mj-ea"/>
                <a:cs typeface="+mj-cs"/>
              </a:defRPr>
            </a:lvl1pPr>
          </a:lstStyle>
          <a:p>
            <a:pPr lvl="0"/>
            <a:r>
              <a:rPr lang="en-GB" sz="1200" dirty="0">
                <a:solidFill>
                  <a:schemeClr val="tx1"/>
                </a:solidFill>
              </a:rPr>
              <a:t>© Copyright 2018 - PANACEA has received funding from the European Union’s Horizon 2020 research and innovation programme under the Grant Agreement no 826293. The content of this document does not represent the opinion of the European Union, and the European Union is not responsible for any use that might be made of such content</a:t>
            </a:r>
          </a:p>
        </p:txBody>
      </p:sp>
      <p:pic>
        <p:nvPicPr>
          <p:cNvPr id="25" name="Imagen 3">
            <a:extLst>
              <a:ext uri="{FF2B5EF4-FFF2-40B4-BE49-F238E27FC236}">
                <a16:creationId xmlns:a16="http://schemas.microsoft.com/office/drawing/2014/main" id="{3492DA99-0FDB-464D-B7F4-47363C240399}"/>
              </a:ext>
            </a:extLst>
          </p:cNvPr>
          <p:cNvPicPr/>
          <p:nvPr/>
        </p:nvPicPr>
        <p:blipFill>
          <a:blip r:embed="rId21">
            <a:extLst>
              <a:ext uri="{28A0092B-C50C-407E-A947-70E740481C1C}">
                <a14:useLocalDpi xmlns:a14="http://schemas.microsoft.com/office/drawing/2010/main" val="0"/>
              </a:ext>
            </a:extLst>
          </a:blip>
          <a:srcRect/>
          <a:stretch>
            <a:fillRect/>
          </a:stretch>
        </p:blipFill>
        <p:spPr bwMode="auto">
          <a:xfrm>
            <a:off x="2143078" y="5271486"/>
            <a:ext cx="627380" cy="443865"/>
          </a:xfrm>
          <a:prstGeom prst="rect">
            <a:avLst/>
          </a:prstGeom>
          <a:noFill/>
          <a:ln>
            <a:noFill/>
          </a:ln>
        </p:spPr>
      </p:pic>
      <p:pic>
        <p:nvPicPr>
          <p:cNvPr id="26" name="Immagine 25"/>
          <p:cNvPicPr>
            <a:picLocks noChangeAspect="1"/>
          </p:cNvPicPr>
          <p:nvPr/>
        </p:nvPicPr>
        <p:blipFill>
          <a:blip r:embed="rId22"/>
          <a:stretch>
            <a:fillRect/>
          </a:stretch>
        </p:blipFill>
        <p:spPr>
          <a:xfrm>
            <a:off x="10932018" y="65275"/>
            <a:ext cx="994251" cy="917626"/>
          </a:xfrm>
          <a:prstGeom prst="rect">
            <a:avLst/>
          </a:prstGeom>
        </p:spPr>
      </p:pic>
    </p:spTree>
    <p:extLst>
      <p:ext uri="{BB962C8B-B14F-4D97-AF65-F5344CB8AC3E}">
        <p14:creationId xmlns:p14="http://schemas.microsoft.com/office/powerpoint/2010/main" val="195398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DC05-E6BE-7A4C-84C3-2ABA4460A9F1}"/>
              </a:ext>
            </a:extLst>
          </p:cNvPr>
          <p:cNvSpPr>
            <a:spLocks noGrp="1"/>
          </p:cNvSpPr>
          <p:nvPr>
            <p:ph idx="13"/>
          </p:nvPr>
        </p:nvSpPr>
        <p:spPr>
          <a:xfrm>
            <a:off x="838200" y="1336431"/>
            <a:ext cx="6878934" cy="4911969"/>
          </a:xfrm>
        </p:spPr>
        <p:txBody>
          <a:bodyPr>
            <a:normAutofit fontScale="85000" lnSpcReduction="20000"/>
          </a:bodyPr>
          <a:lstStyle/>
          <a:p>
            <a:pPr algn="just">
              <a:lnSpc>
                <a:spcPct val="107000"/>
              </a:lnSpc>
              <a:spcAft>
                <a:spcPts val="800"/>
              </a:spcAft>
            </a:pPr>
            <a:r>
              <a:rPr lang="en-GB" sz="3100" dirty="0">
                <a:solidFill>
                  <a:srgbClr val="555555"/>
                </a:solidFill>
                <a:latin typeface="+mn-lt"/>
                <a:ea typeface="Arial" panose="020B0604020202020204" pitchFamily="34" charset="0"/>
                <a:cs typeface="Times New Roman" panose="02020603050405020304" pitchFamily="18" charset="0"/>
              </a:rPr>
              <a:t>The </a:t>
            </a:r>
            <a:r>
              <a:rPr lang="en-GB" sz="3100" b="1" dirty="0" smtClean="0">
                <a:solidFill>
                  <a:srgbClr val="555555"/>
                </a:solidFill>
                <a:latin typeface="+mn-lt"/>
                <a:ea typeface="Arial" panose="020B0604020202020204" pitchFamily="34" charset="0"/>
                <a:cs typeface="Times New Roman" panose="02020603050405020304" pitchFamily="18" charset="0"/>
              </a:rPr>
              <a:t>PANACEA </a:t>
            </a:r>
            <a:r>
              <a:rPr lang="en-GB" sz="3100" b="1" dirty="0">
                <a:solidFill>
                  <a:srgbClr val="555555"/>
                </a:solidFill>
                <a:latin typeface="+mn-lt"/>
                <a:ea typeface="Arial" panose="020B0604020202020204" pitchFamily="34" charset="0"/>
                <a:cs typeface="Times New Roman" panose="02020603050405020304" pitchFamily="18" charset="0"/>
              </a:rPr>
              <a:t>Toolkit </a:t>
            </a:r>
            <a:r>
              <a:rPr lang="en-GB" sz="3100" dirty="0" smtClean="0">
                <a:solidFill>
                  <a:srgbClr val="555555"/>
                </a:solidFill>
                <a:latin typeface="+mn-lt"/>
                <a:ea typeface="Arial" panose="020B0604020202020204" pitchFamily="34" charset="0"/>
                <a:cs typeface="Times New Roman" panose="02020603050405020304" pitchFamily="18" charset="0"/>
              </a:rPr>
              <a:t>includes</a:t>
            </a:r>
            <a:endParaRPr lang="it-IT" sz="3100" dirty="0">
              <a:latin typeface="+mn-lt"/>
              <a:ea typeface="Arial" panose="020B0604020202020204" pitchFamily="34" charset="0"/>
              <a:cs typeface="Times New Roman" panose="02020603050405020304" pitchFamily="18" charset="0"/>
            </a:endParaRPr>
          </a:p>
          <a:p>
            <a:pPr lvl="1" algn="just">
              <a:lnSpc>
                <a:spcPct val="107000"/>
              </a:lnSpc>
              <a:spcAft>
                <a:spcPts val="800"/>
              </a:spcAft>
            </a:pPr>
            <a:r>
              <a:rPr lang="en-GB" sz="2900" b="1" dirty="0">
                <a:solidFill>
                  <a:srgbClr val="555555"/>
                </a:solidFill>
                <a:latin typeface="+mn-lt"/>
                <a:ea typeface="Arial" panose="020B0604020202020204" pitchFamily="34" charset="0"/>
                <a:cs typeface="Times New Roman" panose="02020603050405020304" pitchFamily="18" charset="0"/>
              </a:rPr>
              <a:t>four technological tools</a:t>
            </a:r>
            <a:r>
              <a:rPr lang="en-GB" sz="2900" dirty="0">
                <a:solidFill>
                  <a:srgbClr val="555555"/>
                </a:solidFill>
                <a:latin typeface="+mn-lt"/>
                <a:ea typeface="Arial" panose="020B0604020202020204" pitchFamily="34" charset="0"/>
                <a:cs typeface="Times New Roman" panose="02020603050405020304" pitchFamily="18" charset="0"/>
              </a:rPr>
              <a:t> for</a:t>
            </a:r>
            <a:endParaRPr lang="it-IT" sz="2900" dirty="0">
              <a:latin typeface="+mn-lt"/>
              <a:ea typeface="Arial" panose="020B0604020202020204" pitchFamily="34" charset="0"/>
              <a:cs typeface="Times New Roman" panose="02020603050405020304" pitchFamily="18" charset="0"/>
            </a:endParaRPr>
          </a:p>
          <a:p>
            <a:pPr marL="914400" lvl="2" indent="0" algn="just">
              <a:lnSpc>
                <a:spcPct val="107000"/>
              </a:lnSpc>
              <a:spcAft>
                <a:spcPts val="800"/>
              </a:spcAft>
              <a:buNone/>
            </a:pPr>
            <a:r>
              <a:rPr lang="en-GB" sz="2600" dirty="0">
                <a:solidFill>
                  <a:srgbClr val="555555"/>
                </a:solidFill>
                <a:latin typeface="+mn-lt"/>
                <a:ea typeface="Arial" panose="020B0604020202020204" pitchFamily="34" charset="0"/>
                <a:cs typeface="Times New Roman" panose="02020603050405020304" pitchFamily="18" charset="0"/>
              </a:rPr>
              <a:t>I-dynamic risk assessment &amp; mitigation,</a:t>
            </a:r>
          </a:p>
          <a:p>
            <a:pPr marL="914400" lvl="2" indent="0" algn="just">
              <a:lnSpc>
                <a:spcPct val="107000"/>
              </a:lnSpc>
              <a:spcAft>
                <a:spcPts val="800"/>
              </a:spcAft>
              <a:buNone/>
            </a:pPr>
            <a:r>
              <a:rPr lang="en-GB" sz="2600" dirty="0">
                <a:solidFill>
                  <a:srgbClr val="555555"/>
                </a:solidFill>
                <a:latin typeface="+mn-lt"/>
                <a:ea typeface="Arial" panose="020B0604020202020204" pitchFamily="34" charset="0"/>
                <a:cs typeface="Times New Roman" panose="02020603050405020304" pitchFamily="18" charset="0"/>
              </a:rPr>
              <a:t>II-secure information sharing,</a:t>
            </a:r>
            <a:endParaRPr lang="it-IT" sz="2600" dirty="0">
              <a:latin typeface="+mn-lt"/>
              <a:ea typeface="Arial" panose="020B0604020202020204" pitchFamily="34" charset="0"/>
              <a:cs typeface="Times New Roman" panose="02020603050405020304" pitchFamily="18" charset="0"/>
            </a:endParaRPr>
          </a:p>
          <a:p>
            <a:pPr marL="914400" lvl="2" indent="0" algn="just">
              <a:lnSpc>
                <a:spcPct val="107000"/>
              </a:lnSpc>
              <a:spcAft>
                <a:spcPts val="800"/>
              </a:spcAft>
              <a:buNone/>
            </a:pPr>
            <a:r>
              <a:rPr lang="en-GB" sz="2600" dirty="0">
                <a:solidFill>
                  <a:srgbClr val="555555"/>
                </a:solidFill>
                <a:latin typeface="+mn-lt"/>
                <a:ea typeface="Arial" panose="020B0604020202020204" pitchFamily="34" charset="0"/>
                <a:cs typeface="Times New Roman" panose="02020603050405020304" pitchFamily="18" charset="0"/>
              </a:rPr>
              <a:t>III-security-by-design &amp; certification,</a:t>
            </a:r>
            <a:endParaRPr lang="it-IT" sz="2600" dirty="0">
              <a:latin typeface="+mn-lt"/>
              <a:ea typeface="Arial" panose="020B0604020202020204" pitchFamily="34" charset="0"/>
              <a:cs typeface="Times New Roman" panose="02020603050405020304" pitchFamily="18" charset="0"/>
            </a:endParaRPr>
          </a:p>
          <a:p>
            <a:pPr marL="914400" lvl="2" indent="0" algn="just">
              <a:lnSpc>
                <a:spcPct val="107000"/>
              </a:lnSpc>
              <a:spcAft>
                <a:spcPts val="800"/>
              </a:spcAft>
              <a:buNone/>
            </a:pPr>
            <a:r>
              <a:rPr lang="en-GB" sz="2600" dirty="0">
                <a:solidFill>
                  <a:srgbClr val="555555"/>
                </a:solidFill>
                <a:latin typeface="+mn-lt"/>
                <a:ea typeface="Arial" panose="020B0604020202020204" pitchFamily="34" charset="0"/>
                <a:cs typeface="Times New Roman" panose="02020603050405020304" pitchFamily="18" charset="0"/>
              </a:rPr>
              <a:t>IV-identification &amp; authentication</a:t>
            </a:r>
            <a:endParaRPr lang="it-IT" sz="2600" dirty="0">
              <a:latin typeface="+mn-lt"/>
              <a:ea typeface="Arial" panose="020B0604020202020204" pitchFamily="34" charset="0"/>
              <a:cs typeface="Times New Roman" panose="02020603050405020304" pitchFamily="18" charset="0"/>
            </a:endParaRPr>
          </a:p>
          <a:p>
            <a:pPr lvl="1" algn="just">
              <a:lnSpc>
                <a:spcPct val="107000"/>
              </a:lnSpc>
              <a:spcAft>
                <a:spcPts val="800"/>
              </a:spcAft>
            </a:pPr>
            <a:r>
              <a:rPr lang="en-GB" sz="2900" b="1" dirty="0">
                <a:solidFill>
                  <a:srgbClr val="555555"/>
                </a:solidFill>
                <a:latin typeface="+mn-lt"/>
                <a:cs typeface="Times New Roman" panose="02020603050405020304" pitchFamily="18" charset="0"/>
              </a:rPr>
              <a:t>three organisational tools </a:t>
            </a:r>
            <a:r>
              <a:rPr lang="en-GB" sz="2900" dirty="0">
                <a:solidFill>
                  <a:srgbClr val="555555"/>
                </a:solidFill>
                <a:latin typeface="+mn-lt"/>
                <a:cs typeface="Times New Roman" panose="02020603050405020304" pitchFamily="18" charset="0"/>
              </a:rPr>
              <a:t>for</a:t>
            </a:r>
            <a:endParaRPr lang="it-IT" sz="2900" dirty="0">
              <a:solidFill>
                <a:srgbClr val="555555"/>
              </a:solidFill>
              <a:latin typeface="+mn-lt"/>
              <a:cs typeface="Times New Roman" panose="02020603050405020304" pitchFamily="18" charset="0"/>
            </a:endParaRPr>
          </a:p>
          <a:p>
            <a:pPr marL="914400" lvl="2" indent="0" algn="just">
              <a:lnSpc>
                <a:spcPct val="107000"/>
              </a:lnSpc>
              <a:spcAft>
                <a:spcPts val="800"/>
              </a:spcAft>
              <a:buNone/>
            </a:pPr>
            <a:r>
              <a:rPr lang="en-GB" sz="2600" dirty="0">
                <a:solidFill>
                  <a:srgbClr val="555555"/>
                </a:solidFill>
                <a:latin typeface="+mn-lt"/>
                <a:cs typeface="Times New Roman" panose="02020603050405020304" pitchFamily="18" charset="0"/>
              </a:rPr>
              <a:t>V-training &amp; education,</a:t>
            </a:r>
            <a:endParaRPr lang="it-IT" sz="2600" dirty="0">
              <a:solidFill>
                <a:srgbClr val="555555"/>
              </a:solidFill>
              <a:latin typeface="+mn-lt"/>
              <a:cs typeface="Times New Roman" panose="02020603050405020304" pitchFamily="18" charset="0"/>
            </a:endParaRPr>
          </a:p>
          <a:p>
            <a:pPr marL="914400" lvl="2" indent="0" algn="just">
              <a:lnSpc>
                <a:spcPct val="107000"/>
              </a:lnSpc>
              <a:spcAft>
                <a:spcPts val="800"/>
              </a:spcAft>
              <a:buNone/>
            </a:pPr>
            <a:r>
              <a:rPr lang="en-GB" sz="2600" dirty="0">
                <a:solidFill>
                  <a:srgbClr val="555555"/>
                </a:solidFill>
                <a:latin typeface="+mn-lt"/>
                <a:cs typeface="Times New Roman" panose="02020603050405020304" pitchFamily="18" charset="0"/>
              </a:rPr>
              <a:t>VI-resilience governance,</a:t>
            </a:r>
            <a:endParaRPr lang="it-IT" sz="2600" dirty="0">
              <a:solidFill>
                <a:srgbClr val="555555"/>
              </a:solidFill>
              <a:latin typeface="+mn-lt"/>
              <a:cs typeface="Times New Roman" panose="02020603050405020304" pitchFamily="18" charset="0"/>
            </a:endParaRPr>
          </a:p>
          <a:p>
            <a:pPr marL="914400" lvl="2" indent="0" algn="just">
              <a:lnSpc>
                <a:spcPct val="107000"/>
              </a:lnSpc>
              <a:spcAft>
                <a:spcPts val="800"/>
              </a:spcAft>
              <a:buNone/>
            </a:pPr>
            <a:r>
              <a:rPr lang="en-GB" sz="2600" dirty="0">
                <a:solidFill>
                  <a:srgbClr val="555555"/>
                </a:solidFill>
                <a:latin typeface="+mn-lt"/>
                <a:cs typeface="Times New Roman" panose="02020603050405020304" pitchFamily="18" charset="0"/>
              </a:rPr>
              <a:t>VII-secure behaviours nudging</a:t>
            </a:r>
            <a:endParaRPr lang="it-IT" sz="2600" dirty="0">
              <a:solidFill>
                <a:srgbClr val="555555"/>
              </a:solidFill>
              <a:latin typeface="+mn-lt"/>
              <a:cs typeface="Times New Roman" panose="02020603050405020304" pitchFamily="18" charset="0"/>
            </a:endParaRPr>
          </a:p>
        </p:txBody>
      </p:sp>
      <p:sp>
        <p:nvSpPr>
          <p:cNvPr id="5" name="Slide Number Placeholder 4">
            <a:extLst>
              <a:ext uri="{FF2B5EF4-FFF2-40B4-BE49-F238E27FC236}">
                <a16:creationId xmlns:a16="http://schemas.microsoft.com/office/drawing/2014/main" id="{EE83F6DD-FC05-2D47-9C24-3381DFBDD892}"/>
              </a:ext>
            </a:extLst>
          </p:cNvPr>
          <p:cNvSpPr>
            <a:spLocks noGrp="1"/>
          </p:cNvSpPr>
          <p:nvPr>
            <p:ph type="sldNum" sz="quarter" idx="4"/>
          </p:nvPr>
        </p:nvSpPr>
        <p:spPr/>
        <p:txBody>
          <a:bodyPr/>
          <a:lstStyle/>
          <a:p>
            <a:fld id="{CC526A9B-8C67-7942-98DE-0DB5C5796EA1}" type="slidenum">
              <a:rPr lang="it-IT" smtClean="0"/>
              <a:pPr/>
              <a:t>3</a:t>
            </a:fld>
            <a:endParaRPr lang="it-IT" dirty="0"/>
          </a:p>
        </p:txBody>
      </p:sp>
      <p:sp>
        <p:nvSpPr>
          <p:cNvPr id="6" name="Footer Placeholder 5">
            <a:extLst>
              <a:ext uri="{FF2B5EF4-FFF2-40B4-BE49-F238E27FC236}">
                <a16:creationId xmlns:a16="http://schemas.microsoft.com/office/drawing/2014/main" id="{F721FE91-9B7A-0B43-B5F8-A4AB806504E6}"/>
              </a:ext>
            </a:extLst>
          </p:cNvPr>
          <p:cNvSpPr>
            <a:spLocks noGrp="1"/>
          </p:cNvSpPr>
          <p:nvPr>
            <p:ph type="ftr" sz="quarter" idx="3"/>
          </p:nvPr>
        </p:nvSpPr>
        <p:spPr/>
        <p:txBody>
          <a:bodyPr/>
          <a:lstStyle/>
          <a:p>
            <a:r>
              <a:rPr lang="it-IT" dirty="0"/>
              <a:t>www.panacearesearch.eu </a:t>
            </a:r>
          </a:p>
        </p:txBody>
      </p:sp>
      <p:sp>
        <p:nvSpPr>
          <p:cNvPr id="11"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8597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endParaRPr lang="en-GB" sz="3200" i="1" dirty="0">
              <a:latin typeface="+mj-lt"/>
            </a:endParaRPr>
          </a:p>
        </p:txBody>
      </p:sp>
      <p:pic>
        <p:nvPicPr>
          <p:cNvPr id="7" name="Picture 6" descr="PANACEA-outputs_rev03.png">
            <a:extLst>
              <a:ext uri="{FF2B5EF4-FFF2-40B4-BE49-F238E27FC236}">
                <a16:creationId xmlns:a16="http://schemas.microsoft.com/office/drawing/2014/main" id="{4F492AAD-82ED-394B-BA68-3F1410DCD286}"/>
              </a:ext>
            </a:extLst>
          </p:cNvPr>
          <p:cNvPicPr>
            <a:picLocks noChangeAspect="1"/>
          </p:cNvPicPr>
          <p:nvPr/>
        </p:nvPicPr>
        <p:blipFill rotWithShape="1">
          <a:blip r:embed="rId2">
            <a:extLst>
              <a:ext uri="{28A0092B-C50C-407E-A947-70E740481C1C}">
                <a14:useLocalDpi xmlns:a14="http://schemas.microsoft.com/office/drawing/2010/main" val="0"/>
              </a:ext>
            </a:extLst>
          </a:blip>
          <a:srcRect l="27640" t="1782" r="34028" b="44349"/>
          <a:stretch/>
        </p:blipFill>
        <p:spPr bwMode="auto">
          <a:xfrm>
            <a:off x="6551782" y="1974200"/>
            <a:ext cx="4978399" cy="4040444"/>
          </a:xfrm>
          <a:prstGeom prst="rect">
            <a:avLst/>
          </a:prstGeom>
          <a:noFill/>
        </p:spPr>
      </p:pic>
      <p:sp>
        <p:nvSpPr>
          <p:cNvPr id="2" name="Esagono orizzontale 1">
            <a:extLst>
              <a:ext uri="{FF2B5EF4-FFF2-40B4-BE49-F238E27FC236}">
                <a16:creationId xmlns:a16="http://schemas.microsoft.com/office/drawing/2014/main" id="{DAEAC1A8-28F7-3148-8A67-0A5CA98E777E}"/>
              </a:ext>
            </a:extLst>
          </p:cNvPr>
          <p:cNvSpPr/>
          <p:nvPr/>
        </p:nvSpPr>
        <p:spPr>
          <a:xfrm>
            <a:off x="7986068" y="2044561"/>
            <a:ext cx="1350667" cy="1195752"/>
          </a:xfrm>
          <a:prstGeom prst="hexagon">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asellaDiTesto 3">
            <a:extLst>
              <a:ext uri="{FF2B5EF4-FFF2-40B4-BE49-F238E27FC236}">
                <a16:creationId xmlns:a16="http://schemas.microsoft.com/office/drawing/2014/main" id="{4BBE2BB3-202E-0C49-9331-2D790B2F4F87}"/>
              </a:ext>
            </a:extLst>
          </p:cNvPr>
          <p:cNvSpPr txBox="1"/>
          <p:nvPr/>
        </p:nvSpPr>
        <p:spPr>
          <a:xfrm>
            <a:off x="16120997" y="-939452"/>
            <a:ext cx="184731" cy="369332"/>
          </a:xfrm>
          <a:prstGeom prst="rect">
            <a:avLst/>
          </a:prstGeom>
          <a:noFill/>
          <a:ln w="57150">
            <a:solidFill>
              <a:schemeClr val="tx1"/>
            </a:solidFill>
          </a:ln>
        </p:spPr>
        <p:txBody>
          <a:bodyPr wrap="none" rtlCol="0">
            <a:spAutoFit/>
          </a:bodyPr>
          <a:lstStyle/>
          <a:p>
            <a:endParaRPr lang="en-GB" dirty="0"/>
          </a:p>
        </p:txBody>
      </p:sp>
      <p:sp>
        <p:nvSpPr>
          <p:cNvPr id="9" name="Esagono orizzontale 8">
            <a:extLst>
              <a:ext uri="{FF2B5EF4-FFF2-40B4-BE49-F238E27FC236}">
                <a16:creationId xmlns:a16="http://schemas.microsoft.com/office/drawing/2014/main" id="{E35A36EF-9DB4-4745-B67A-FA8B04827167}"/>
              </a:ext>
            </a:extLst>
          </p:cNvPr>
          <p:cNvSpPr/>
          <p:nvPr/>
        </p:nvSpPr>
        <p:spPr>
          <a:xfrm>
            <a:off x="6835111" y="2714147"/>
            <a:ext cx="1350667" cy="1195752"/>
          </a:xfrm>
          <a:prstGeom prst="hexagon">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Esagono orizzontale 9">
            <a:extLst>
              <a:ext uri="{FF2B5EF4-FFF2-40B4-BE49-F238E27FC236}">
                <a16:creationId xmlns:a16="http://schemas.microsoft.com/office/drawing/2014/main" id="{547D5847-365A-0F42-910F-309E2EC66FD2}"/>
              </a:ext>
            </a:extLst>
          </p:cNvPr>
          <p:cNvSpPr/>
          <p:nvPr/>
        </p:nvSpPr>
        <p:spPr>
          <a:xfrm>
            <a:off x="9134119" y="2725817"/>
            <a:ext cx="1350667" cy="1195752"/>
          </a:xfrm>
          <a:prstGeom prst="hexagon">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agono orizzontale 11">
            <a:extLst>
              <a:ext uri="{FF2B5EF4-FFF2-40B4-BE49-F238E27FC236}">
                <a16:creationId xmlns:a16="http://schemas.microsoft.com/office/drawing/2014/main" id="{C2A83B6C-5560-CE47-9A9B-4B4C9BC83AE0}"/>
              </a:ext>
            </a:extLst>
          </p:cNvPr>
          <p:cNvSpPr/>
          <p:nvPr/>
        </p:nvSpPr>
        <p:spPr>
          <a:xfrm>
            <a:off x="7999738" y="3370854"/>
            <a:ext cx="1350667" cy="1195752"/>
          </a:xfrm>
          <a:prstGeom prst="hexagon">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Esagono orizzontale 12">
            <a:extLst>
              <a:ext uri="{FF2B5EF4-FFF2-40B4-BE49-F238E27FC236}">
                <a16:creationId xmlns:a16="http://schemas.microsoft.com/office/drawing/2014/main" id="{A58F9242-FE97-C64E-BB44-4C86E1243AC0}"/>
              </a:ext>
            </a:extLst>
          </p:cNvPr>
          <p:cNvSpPr/>
          <p:nvPr/>
        </p:nvSpPr>
        <p:spPr>
          <a:xfrm>
            <a:off x="6848240" y="4039088"/>
            <a:ext cx="1350667" cy="1195752"/>
          </a:xfrm>
          <a:prstGeom prst="hexagon">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Esagono orizzontale 13">
            <a:extLst>
              <a:ext uri="{FF2B5EF4-FFF2-40B4-BE49-F238E27FC236}">
                <a16:creationId xmlns:a16="http://schemas.microsoft.com/office/drawing/2014/main" id="{BA556694-3146-DD46-85FA-98D79C6429ED}"/>
              </a:ext>
            </a:extLst>
          </p:cNvPr>
          <p:cNvSpPr/>
          <p:nvPr/>
        </p:nvSpPr>
        <p:spPr>
          <a:xfrm>
            <a:off x="7985464" y="4722152"/>
            <a:ext cx="1350667" cy="1195752"/>
          </a:xfrm>
          <a:prstGeom prst="hexagon">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Esagono orizzontale 14">
            <a:extLst>
              <a:ext uri="{FF2B5EF4-FFF2-40B4-BE49-F238E27FC236}">
                <a16:creationId xmlns:a16="http://schemas.microsoft.com/office/drawing/2014/main" id="{9A42DB85-5E13-344B-976C-7E12EBD04598}"/>
              </a:ext>
            </a:extLst>
          </p:cNvPr>
          <p:cNvSpPr/>
          <p:nvPr/>
        </p:nvSpPr>
        <p:spPr>
          <a:xfrm>
            <a:off x="9181477" y="4045224"/>
            <a:ext cx="1350667" cy="1195752"/>
          </a:xfrm>
          <a:prstGeom prst="hexagon">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Esagono orizzontale 15">
            <a:extLst>
              <a:ext uri="{FF2B5EF4-FFF2-40B4-BE49-F238E27FC236}">
                <a16:creationId xmlns:a16="http://schemas.microsoft.com/office/drawing/2014/main" id="{F85CAD1D-B07B-7C4A-8827-F1770EAB1A44}"/>
              </a:ext>
            </a:extLst>
          </p:cNvPr>
          <p:cNvSpPr/>
          <p:nvPr/>
        </p:nvSpPr>
        <p:spPr>
          <a:xfrm>
            <a:off x="344155" y="2766299"/>
            <a:ext cx="1152000" cy="1008000"/>
          </a:xfrm>
          <a:prstGeom prst="hexagon">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Esagono orizzontale 16">
            <a:extLst>
              <a:ext uri="{FF2B5EF4-FFF2-40B4-BE49-F238E27FC236}">
                <a16:creationId xmlns:a16="http://schemas.microsoft.com/office/drawing/2014/main" id="{BFCBDDD4-E979-A843-BE93-56685738B651}"/>
              </a:ext>
            </a:extLst>
          </p:cNvPr>
          <p:cNvSpPr/>
          <p:nvPr/>
        </p:nvSpPr>
        <p:spPr>
          <a:xfrm>
            <a:off x="344154" y="4796204"/>
            <a:ext cx="1152000" cy="1008000"/>
          </a:xfrm>
          <a:prstGeom prst="hexagon">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3172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83F6DD-FC05-2D47-9C24-3381DFBDD892}"/>
              </a:ext>
            </a:extLst>
          </p:cNvPr>
          <p:cNvSpPr>
            <a:spLocks noGrp="1"/>
          </p:cNvSpPr>
          <p:nvPr>
            <p:ph type="sldNum" sz="quarter" idx="4"/>
          </p:nvPr>
        </p:nvSpPr>
        <p:spPr/>
        <p:txBody>
          <a:bodyPr/>
          <a:lstStyle/>
          <a:p>
            <a:fld id="{CC526A9B-8C67-7942-98DE-0DB5C5796EA1}" type="slidenum">
              <a:rPr lang="it-IT" smtClean="0"/>
              <a:pPr/>
              <a:t>4</a:t>
            </a:fld>
            <a:endParaRPr lang="it-IT" dirty="0"/>
          </a:p>
        </p:txBody>
      </p:sp>
      <p:sp>
        <p:nvSpPr>
          <p:cNvPr id="6" name="Footer Placeholder 5">
            <a:extLst>
              <a:ext uri="{FF2B5EF4-FFF2-40B4-BE49-F238E27FC236}">
                <a16:creationId xmlns:a16="http://schemas.microsoft.com/office/drawing/2014/main" id="{F721FE91-9B7A-0B43-B5F8-A4AB806504E6}"/>
              </a:ext>
            </a:extLst>
          </p:cNvPr>
          <p:cNvSpPr>
            <a:spLocks noGrp="1"/>
          </p:cNvSpPr>
          <p:nvPr>
            <p:ph type="ftr" sz="quarter" idx="3"/>
          </p:nvPr>
        </p:nvSpPr>
        <p:spPr/>
        <p:txBody>
          <a:bodyPr/>
          <a:lstStyle/>
          <a:p>
            <a:r>
              <a:rPr lang="it-IT" dirty="0"/>
              <a:t>www.panacearesearch.eu </a:t>
            </a:r>
          </a:p>
        </p:txBody>
      </p:sp>
      <p:sp>
        <p:nvSpPr>
          <p:cNvPr id="11"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137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PANACEA Solution Toolkit</a:t>
            </a:r>
            <a:endParaRPr lang="en-GB" sz="3200" i="1" dirty="0">
              <a:latin typeface="+mj-lt"/>
            </a:endParaRPr>
          </a:p>
        </p:txBody>
      </p:sp>
      <p:pic>
        <p:nvPicPr>
          <p:cNvPr id="7" name="Picture 6" descr="PANACEA-outputs_rev03.png">
            <a:extLst>
              <a:ext uri="{FF2B5EF4-FFF2-40B4-BE49-F238E27FC236}">
                <a16:creationId xmlns:a16="http://schemas.microsoft.com/office/drawing/2014/main" id="{42F4E86D-2A30-3144-ABD8-899B7B6745DB}"/>
              </a:ext>
            </a:extLst>
          </p:cNvPr>
          <p:cNvPicPr>
            <a:picLocks noChangeAspect="1"/>
          </p:cNvPicPr>
          <p:nvPr/>
        </p:nvPicPr>
        <p:blipFill rotWithShape="1">
          <a:blip r:embed="rId2">
            <a:extLst>
              <a:ext uri="{28A0092B-C50C-407E-A947-70E740481C1C}">
                <a14:useLocalDpi xmlns:a14="http://schemas.microsoft.com/office/drawing/2010/main" val="0"/>
              </a:ext>
            </a:extLst>
          </a:blip>
          <a:srcRect l="27640" t="1782" r="34028" b="44349"/>
          <a:stretch/>
        </p:blipFill>
        <p:spPr bwMode="auto">
          <a:xfrm>
            <a:off x="4038600" y="2196218"/>
            <a:ext cx="4746209" cy="3852000"/>
          </a:xfrm>
          <a:prstGeom prst="rect">
            <a:avLst/>
          </a:prstGeom>
          <a:noFill/>
        </p:spPr>
      </p:pic>
      <p:cxnSp>
        <p:nvCxnSpPr>
          <p:cNvPr id="4" name="Connettore 2 3">
            <a:extLst>
              <a:ext uri="{FF2B5EF4-FFF2-40B4-BE49-F238E27FC236}">
                <a16:creationId xmlns:a16="http://schemas.microsoft.com/office/drawing/2014/main" id="{561D01B4-D008-9C4D-99BA-3D30E443D899}"/>
              </a:ext>
            </a:extLst>
          </p:cNvPr>
          <p:cNvCxnSpPr>
            <a:cxnSpLocks/>
            <a:stCxn id="18" idx="1"/>
          </p:cNvCxnSpPr>
          <p:nvPr/>
        </p:nvCxnSpPr>
        <p:spPr>
          <a:xfrm flipH="1" flipV="1">
            <a:off x="7670800" y="4025284"/>
            <a:ext cx="1118702" cy="89403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ttangolo con angoli arrotondati 15">
            <a:extLst>
              <a:ext uri="{FF2B5EF4-FFF2-40B4-BE49-F238E27FC236}">
                <a16:creationId xmlns:a16="http://schemas.microsoft.com/office/drawing/2014/main" id="{90F1A32C-2910-5140-961C-6B3AF18746FC}"/>
              </a:ext>
            </a:extLst>
          </p:cNvPr>
          <p:cNvSpPr/>
          <p:nvPr/>
        </p:nvSpPr>
        <p:spPr>
          <a:xfrm>
            <a:off x="1129112" y="1495014"/>
            <a:ext cx="2422493" cy="129313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bg1"/>
                </a:solidFill>
                <a:cs typeface="Times New Roman" panose="02020603050405020304" pitchFamily="18" charset="0"/>
              </a:rPr>
              <a:t>H</a:t>
            </a:r>
            <a:r>
              <a:rPr lang="en-GB" sz="1600" dirty="0" smtClean="0">
                <a:solidFill>
                  <a:schemeClr val="bg1"/>
                </a:solidFill>
                <a:cs typeface="Times New Roman" panose="02020603050405020304" pitchFamily="18" charset="0"/>
              </a:rPr>
              <a:t>ealthcare data secure information sharing</a:t>
            </a:r>
          </a:p>
          <a:p>
            <a:pPr marL="285750" indent="-285750">
              <a:buFont typeface="Arial" panose="020B0604020202020204" pitchFamily="34" charset="0"/>
              <a:buChar char="•"/>
            </a:pPr>
            <a:r>
              <a:rPr lang="en-US" sz="1600" dirty="0" smtClean="0">
                <a:solidFill>
                  <a:schemeClr val="bg1"/>
                </a:solidFill>
                <a:cs typeface="Times New Roman" panose="02020603050405020304" pitchFamily="18" charset="0"/>
              </a:rPr>
              <a:t>Multi tenant, cross border</a:t>
            </a:r>
            <a:endParaRPr lang="en-GB" sz="1600" dirty="0" smtClean="0">
              <a:solidFill>
                <a:schemeClr val="bg1"/>
              </a:solidFill>
              <a:cs typeface="Times New Roman" panose="02020603050405020304" pitchFamily="18" charset="0"/>
            </a:endParaRPr>
          </a:p>
        </p:txBody>
      </p:sp>
      <p:sp>
        <p:nvSpPr>
          <p:cNvPr id="17" name="Rettangolo con angoli arrotondati 16">
            <a:extLst>
              <a:ext uri="{FF2B5EF4-FFF2-40B4-BE49-F238E27FC236}">
                <a16:creationId xmlns:a16="http://schemas.microsoft.com/office/drawing/2014/main" id="{7179AB88-8463-1043-8A7B-D9A379F3D21A}"/>
              </a:ext>
            </a:extLst>
          </p:cNvPr>
          <p:cNvSpPr/>
          <p:nvPr/>
        </p:nvSpPr>
        <p:spPr>
          <a:xfrm>
            <a:off x="8403691" y="2409286"/>
            <a:ext cx="3581518" cy="153659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1600" dirty="0" smtClean="0">
                <a:solidFill>
                  <a:schemeClr val="bg1"/>
                </a:solidFill>
                <a:cs typeface="Times New Roman" panose="02020603050405020304" pitchFamily="18" charset="0"/>
              </a:rPr>
              <a:t>Multi dimensional threat </a:t>
            </a:r>
            <a:r>
              <a:rPr lang="en-GB" sz="1600" dirty="0">
                <a:solidFill>
                  <a:schemeClr val="bg1"/>
                </a:solidFill>
                <a:cs typeface="Times New Roman" panose="02020603050405020304" pitchFamily="18" charset="0"/>
              </a:rPr>
              <a:t>modelling</a:t>
            </a:r>
          </a:p>
          <a:p>
            <a:pPr marL="342900" indent="-342900">
              <a:buFont typeface="Arial" panose="020B0604020202020204" pitchFamily="34" charset="0"/>
              <a:buChar char="•"/>
            </a:pPr>
            <a:r>
              <a:rPr lang="en-GB" sz="1600" dirty="0">
                <a:solidFill>
                  <a:schemeClr val="bg1"/>
                </a:solidFill>
                <a:cs typeface="Times New Roman" panose="02020603050405020304" pitchFamily="18" charset="0"/>
              </a:rPr>
              <a:t>Attack modelling</a:t>
            </a:r>
          </a:p>
          <a:p>
            <a:pPr marL="342900" indent="-342900">
              <a:buFont typeface="Arial" panose="020B0604020202020204" pitchFamily="34" charset="0"/>
              <a:buChar char="•"/>
            </a:pPr>
            <a:r>
              <a:rPr lang="en-GB" sz="1600" dirty="0">
                <a:solidFill>
                  <a:schemeClr val="bg1"/>
                </a:solidFill>
                <a:cs typeface="Times New Roman" panose="02020603050405020304" pitchFamily="18" charset="0"/>
              </a:rPr>
              <a:t>Response management</a:t>
            </a:r>
          </a:p>
          <a:p>
            <a:pPr marL="342900" indent="-342900">
              <a:buFont typeface="Arial" panose="020B0604020202020204" pitchFamily="34" charset="0"/>
              <a:buChar char="•"/>
            </a:pPr>
            <a:r>
              <a:rPr lang="en-GB" sz="1600" dirty="0">
                <a:solidFill>
                  <a:schemeClr val="bg1"/>
                </a:solidFill>
                <a:cs typeface="Times New Roman" panose="02020603050405020304" pitchFamily="18" charset="0"/>
              </a:rPr>
              <a:t>Visual analytics</a:t>
            </a:r>
            <a:endParaRPr lang="it-IT" sz="1600" dirty="0">
              <a:solidFill>
                <a:schemeClr val="bg1"/>
              </a:solidFill>
              <a:cs typeface="Times New Roman" panose="02020603050405020304" pitchFamily="18" charset="0"/>
            </a:endParaRPr>
          </a:p>
        </p:txBody>
      </p:sp>
      <p:sp>
        <p:nvSpPr>
          <p:cNvPr id="18" name="Rettangolo con angoli arrotondati 17">
            <a:extLst>
              <a:ext uri="{FF2B5EF4-FFF2-40B4-BE49-F238E27FC236}">
                <a16:creationId xmlns:a16="http://schemas.microsoft.com/office/drawing/2014/main" id="{037A3CC7-9A5B-534C-BCEC-FD95CCF09F88}"/>
              </a:ext>
            </a:extLst>
          </p:cNvPr>
          <p:cNvSpPr/>
          <p:nvPr/>
        </p:nvSpPr>
        <p:spPr>
          <a:xfrm>
            <a:off x="8789502" y="4292644"/>
            <a:ext cx="2912149" cy="1253345"/>
          </a:xfrm>
          <a:prstGeom prst="roundRect">
            <a:avLst>
              <a:gd name="adj" fmla="val 11301"/>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1600" dirty="0" smtClean="0">
                <a:solidFill>
                  <a:schemeClr val="bg1"/>
                </a:solidFill>
                <a:cs typeface="Times New Roman" panose="02020603050405020304" pitchFamily="18" charset="0"/>
              </a:rPr>
              <a:t>Biometric </a:t>
            </a:r>
            <a:r>
              <a:rPr lang="en-GB" sz="1600" dirty="0">
                <a:solidFill>
                  <a:schemeClr val="bg1"/>
                </a:solidFill>
                <a:cs typeface="Times New Roman" panose="02020603050405020304" pitchFamily="18" charset="0"/>
              </a:rPr>
              <a:t>recognition/digital identity</a:t>
            </a:r>
          </a:p>
          <a:p>
            <a:pPr marL="342900" indent="-342900">
              <a:buFont typeface="Arial" panose="020B0604020202020204" pitchFamily="34" charset="0"/>
              <a:buChar char="•"/>
            </a:pPr>
            <a:r>
              <a:rPr lang="en-GB" sz="1600" dirty="0" smtClean="0">
                <a:solidFill>
                  <a:schemeClr val="bg1"/>
                </a:solidFill>
                <a:cs typeface="Times New Roman" panose="02020603050405020304" pitchFamily="18" charset="0"/>
              </a:rPr>
              <a:t>2-factors authentication</a:t>
            </a:r>
            <a:endParaRPr lang="it-IT" sz="1600" dirty="0">
              <a:solidFill>
                <a:schemeClr val="bg1"/>
              </a:solidFill>
              <a:cs typeface="Times New Roman" panose="02020603050405020304" pitchFamily="18" charset="0"/>
            </a:endParaRPr>
          </a:p>
        </p:txBody>
      </p:sp>
      <p:sp>
        <p:nvSpPr>
          <p:cNvPr id="12" name="Rettangolo con angoli arrotondati 11">
            <a:extLst>
              <a:ext uri="{FF2B5EF4-FFF2-40B4-BE49-F238E27FC236}">
                <a16:creationId xmlns:a16="http://schemas.microsoft.com/office/drawing/2014/main" id="{7EA73AF0-7289-7C45-AD43-3E70394CF380}"/>
              </a:ext>
            </a:extLst>
          </p:cNvPr>
          <p:cNvSpPr/>
          <p:nvPr/>
        </p:nvSpPr>
        <p:spPr>
          <a:xfrm>
            <a:off x="215586" y="3875720"/>
            <a:ext cx="3531774" cy="7651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7000"/>
              </a:lnSpc>
              <a:spcAft>
                <a:spcPts val="800"/>
              </a:spcAft>
              <a:buFont typeface="Arial" panose="020B0604020202020204" pitchFamily="34" charset="0"/>
              <a:buChar char="•"/>
            </a:pPr>
            <a:r>
              <a:rPr lang="en-GB" sz="1600" dirty="0">
                <a:solidFill>
                  <a:schemeClr val="bg1"/>
                </a:solidFill>
                <a:cs typeface="Times New Roman" panose="02020603050405020304" pitchFamily="18" charset="0"/>
              </a:rPr>
              <a:t>Secure behaviours decision models and influencers (e.g. Posters, Memes, </a:t>
            </a:r>
            <a:r>
              <a:rPr lang="en-GB" sz="1600">
                <a:solidFill>
                  <a:schemeClr val="bg1"/>
                </a:solidFill>
                <a:cs typeface="Times New Roman" panose="02020603050405020304" pitchFamily="18" charset="0"/>
              </a:rPr>
              <a:t>Screensaver </a:t>
            </a:r>
            <a:r>
              <a:rPr lang="en-GB" sz="1600" smtClean="0">
                <a:solidFill>
                  <a:schemeClr val="bg1"/>
                </a:solidFill>
                <a:cs typeface="Times New Roman" panose="02020603050405020304" pitchFamily="18" charset="0"/>
              </a:rPr>
              <a:t>messages)</a:t>
            </a:r>
            <a:endParaRPr lang="it-IT" sz="1600" dirty="0">
              <a:solidFill>
                <a:schemeClr val="bg1"/>
              </a:solidFill>
              <a:cs typeface="Times New Roman" panose="02020603050405020304" pitchFamily="18" charset="0"/>
            </a:endParaRPr>
          </a:p>
        </p:txBody>
      </p:sp>
      <p:cxnSp>
        <p:nvCxnSpPr>
          <p:cNvPr id="19" name="Connettore 2 18">
            <a:extLst>
              <a:ext uri="{FF2B5EF4-FFF2-40B4-BE49-F238E27FC236}">
                <a16:creationId xmlns:a16="http://schemas.microsoft.com/office/drawing/2014/main" id="{BED00E47-4651-4048-991C-3892C7BF35A4}"/>
              </a:ext>
            </a:extLst>
          </p:cNvPr>
          <p:cNvCxnSpPr>
            <a:cxnSpLocks/>
            <a:stCxn id="17" idx="1"/>
          </p:cNvCxnSpPr>
          <p:nvPr/>
        </p:nvCxnSpPr>
        <p:spPr>
          <a:xfrm flipH="1">
            <a:off x="6659509" y="3177586"/>
            <a:ext cx="1744182" cy="86325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6B6E11F1-118C-384C-9E44-E4D3C949B870}"/>
              </a:ext>
            </a:extLst>
          </p:cNvPr>
          <p:cNvCxnSpPr>
            <a:cxnSpLocks/>
            <a:stCxn id="16" idx="3"/>
          </p:cNvCxnSpPr>
          <p:nvPr/>
        </p:nvCxnSpPr>
        <p:spPr>
          <a:xfrm>
            <a:off x="3551605" y="2141580"/>
            <a:ext cx="879079" cy="102556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2D70DFD9-B398-424D-854D-67D180D116D9}"/>
              </a:ext>
            </a:extLst>
          </p:cNvPr>
          <p:cNvCxnSpPr>
            <a:cxnSpLocks/>
            <a:stCxn id="12" idx="3"/>
          </p:cNvCxnSpPr>
          <p:nvPr/>
        </p:nvCxnSpPr>
        <p:spPr>
          <a:xfrm>
            <a:off x="3747360" y="4258312"/>
            <a:ext cx="697653" cy="56339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8">
            <a:extLst>
              <a:ext uri="{FF2B5EF4-FFF2-40B4-BE49-F238E27FC236}">
                <a16:creationId xmlns:a16="http://schemas.microsoft.com/office/drawing/2014/main" id="{BED00E47-4651-4048-991C-3892C7BF35A4}"/>
              </a:ext>
            </a:extLst>
          </p:cNvPr>
          <p:cNvCxnSpPr>
            <a:cxnSpLocks/>
            <a:stCxn id="17" idx="1"/>
          </p:cNvCxnSpPr>
          <p:nvPr/>
        </p:nvCxnSpPr>
        <p:spPr>
          <a:xfrm flipH="1">
            <a:off x="6418077" y="3177586"/>
            <a:ext cx="1985614" cy="196459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ttangolo con angoli arrotondati 17">
            <a:extLst>
              <a:ext uri="{FF2B5EF4-FFF2-40B4-BE49-F238E27FC236}">
                <a16:creationId xmlns:a16="http://schemas.microsoft.com/office/drawing/2014/main" id="{037A3CC7-9A5B-534C-BCEC-FD95CCF09F88}"/>
              </a:ext>
            </a:extLst>
          </p:cNvPr>
          <p:cNvSpPr/>
          <p:nvPr/>
        </p:nvSpPr>
        <p:spPr>
          <a:xfrm>
            <a:off x="7336307" y="1204309"/>
            <a:ext cx="3581518" cy="1103547"/>
          </a:xfrm>
          <a:prstGeom prst="roundRect">
            <a:avLst>
              <a:gd name="adj" fmla="val 11301"/>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1600" dirty="0" smtClean="0">
                <a:solidFill>
                  <a:schemeClr val="bg1"/>
                </a:solidFill>
                <a:cs typeface="Times New Roman" panose="02020603050405020304" pitchFamily="18" charset="0"/>
              </a:rPr>
              <a:t>Risk analysis and standards compliance applied to System Engineering life-cycle</a:t>
            </a:r>
            <a:endParaRPr lang="it-IT" sz="1600" dirty="0">
              <a:solidFill>
                <a:schemeClr val="bg1"/>
              </a:solidFill>
              <a:cs typeface="Times New Roman" panose="02020603050405020304" pitchFamily="18" charset="0"/>
            </a:endParaRPr>
          </a:p>
        </p:txBody>
      </p:sp>
      <p:cxnSp>
        <p:nvCxnSpPr>
          <p:cNvPr id="24" name="Connettore 2 3">
            <a:extLst>
              <a:ext uri="{FF2B5EF4-FFF2-40B4-BE49-F238E27FC236}">
                <a16:creationId xmlns:a16="http://schemas.microsoft.com/office/drawing/2014/main" id="{561D01B4-D008-9C4D-99BA-3D30E443D899}"/>
              </a:ext>
            </a:extLst>
          </p:cNvPr>
          <p:cNvCxnSpPr>
            <a:cxnSpLocks/>
            <a:stCxn id="21" idx="1"/>
            <a:endCxn id="7" idx="0"/>
          </p:cNvCxnSpPr>
          <p:nvPr/>
        </p:nvCxnSpPr>
        <p:spPr>
          <a:xfrm flipH="1">
            <a:off x="6411705" y="1756083"/>
            <a:ext cx="924602" cy="44013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ttangolo con angoli arrotondati 11">
            <a:extLst>
              <a:ext uri="{FF2B5EF4-FFF2-40B4-BE49-F238E27FC236}">
                <a16:creationId xmlns:a16="http://schemas.microsoft.com/office/drawing/2014/main" id="{7EA73AF0-7289-7C45-AD43-3E70394CF380}"/>
              </a:ext>
            </a:extLst>
          </p:cNvPr>
          <p:cNvSpPr/>
          <p:nvPr/>
        </p:nvSpPr>
        <p:spPr>
          <a:xfrm>
            <a:off x="7537830" y="5886953"/>
            <a:ext cx="3379995" cy="100254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07000"/>
              </a:lnSpc>
              <a:spcAft>
                <a:spcPts val="800"/>
              </a:spcAft>
              <a:buFont typeface="Arial" panose="020B0604020202020204" pitchFamily="34" charset="0"/>
              <a:buChar char="•"/>
            </a:pPr>
            <a:r>
              <a:rPr lang="en-GB" sz="1600" dirty="0" smtClean="0">
                <a:solidFill>
                  <a:schemeClr val="bg1"/>
                </a:solidFill>
                <a:cs typeface="Times New Roman" panose="02020603050405020304" pitchFamily="18" charset="0"/>
              </a:rPr>
              <a:t>Tailored awareness programs for HC organizations</a:t>
            </a:r>
            <a:endParaRPr lang="it-IT" sz="1600" dirty="0">
              <a:solidFill>
                <a:schemeClr val="bg1"/>
              </a:solidFill>
              <a:cs typeface="Times New Roman" panose="02020603050405020304" pitchFamily="18" charset="0"/>
            </a:endParaRPr>
          </a:p>
        </p:txBody>
      </p:sp>
      <p:cxnSp>
        <p:nvCxnSpPr>
          <p:cNvPr id="27" name="Connettore 2 3">
            <a:extLst>
              <a:ext uri="{FF2B5EF4-FFF2-40B4-BE49-F238E27FC236}">
                <a16:creationId xmlns:a16="http://schemas.microsoft.com/office/drawing/2014/main" id="{561D01B4-D008-9C4D-99BA-3D30E443D899}"/>
              </a:ext>
            </a:extLst>
          </p:cNvPr>
          <p:cNvCxnSpPr>
            <a:cxnSpLocks/>
            <a:stCxn id="26" idx="0"/>
          </p:cNvCxnSpPr>
          <p:nvPr/>
        </p:nvCxnSpPr>
        <p:spPr>
          <a:xfrm flipH="1" flipV="1">
            <a:off x="7670800" y="5026281"/>
            <a:ext cx="1557028" cy="86067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ttangolo con angoli arrotondati 11">
            <a:extLst>
              <a:ext uri="{FF2B5EF4-FFF2-40B4-BE49-F238E27FC236}">
                <a16:creationId xmlns:a16="http://schemas.microsoft.com/office/drawing/2014/main" id="{7EA73AF0-7289-7C45-AD43-3E70394CF380}"/>
              </a:ext>
            </a:extLst>
          </p:cNvPr>
          <p:cNvSpPr/>
          <p:nvPr/>
        </p:nvSpPr>
        <p:spPr>
          <a:xfrm>
            <a:off x="1327711" y="5658928"/>
            <a:ext cx="3379995" cy="87250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7000"/>
              </a:lnSpc>
              <a:spcAft>
                <a:spcPts val="800"/>
              </a:spcAft>
              <a:buFont typeface="Arial" panose="020B0604020202020204" pitchFamily="34" charset="0"/>
              <a:buChar char="•"/>
            </a:pPr>
            <a:r>
              <a:rPr lang="en-GB" sz="1600" dirty="0" smtClean="0">
                <a:solidFill>
                  <a:schemeClr val="bg1"/>
                </a:solidFill>
                <a:cs typeface="Times New Roman" panose="02020603050405020304" pitchFamily="18" charset="0"/>
              </a:rPr>
              <a:t>Cybersecurity  governance model to support HC organizations</a:t>
            </a:r>
            <a:endParaRPr lang="it-IT" sz="1600" dirty="0">
              <a:solidFill>
                <a:schemeClr val="bg1"/>
              </a:solidFill>
              <a:cs typeface="Times New Roman" panose="02020603050405020304" pitchFamily="18" charset="0"/>
            </a:endParaRPr>
          </a:p>
        </p:txBody>
      </p:sp>
      <p:cxnSp>
        <p:nvCxnSpPr>
          <p:cNvPr id="28" name="Connettore 2 3">
            <a:extLst>
              <a:ext uri="{FF2B5EF4-FFF2-40B4-BE49-F238E27FC236}">
                <a16:creationId xmlns:a16="http://schemas.microsoft.com/office/drawing/2014/main" id="{561D01B4-D008-9C4D-99BA-3D30E443D899}"/>
              </a:ext>
            </a:extLst>
          </p:cNvPr>
          <p:cNvCxnSpPr>
            <a:cxnSpLocks/>
          </p:cNvCxnSpPr>
          <p:nvPr/>
        </p:nvCxnSpPr>
        <p:spPr>
          <a:xfrm flipV="1">
            <a:off x="4707706" y="5664094"/>
            <a:ext cx="795023" cy="46352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94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ilindro 21">
            <a:extLst>
              <a:ext uri="{FF2B5EF4-FFF2-40B4-BE49-F238E27FC236}">
                <a16:creationId xmlns:a16="http://schemas.microsoft.com/office/drawing/2014/main" id="{8D30D401-7E48-8B42-9089-8F05CD68846D}"/>
              </a:ext>
            </a:extLst>
          </p:cNvPr>
          <p:cNvSpPr/>
          <p:nvPr/>
        </p:nvSpPr>
        <p:spPr>
          <a:xfrm>
            <a:off x="2698029" y="4979349"/>
            <a:ext cx="1615068" cy="759915"/>
          </a:xfrm>
          <a:prstGeom prst="can">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egnaposto numero diapositiva 4">
            <a:extLst>
              <a:ext uri="{FF2B5EF4-FFF2-40B4-BE49-F238E27FC236}">
                <a16:creationId xmlns:a16="http://schemas.microsoft.com/office/drawing/2014/main" id="{4166842A-DDD9-AD49-95DE-84543C66C75B}"/>
              </a:ext>
            </a:extLst>
          </p:cNvPr>
          <p:cNvSpPr>
            <a:spLocks noGrp="1"/>
          </p:cNvSpPr>
          <p:nvPr>
            <p:ph type="sldNum" sz="quarter" idx="12"/>
          </p:nvPr>
        </p:nvSpPr>
        <p:spPr/>
        <p:txBody>
          <a:bodyPr/>
          <a:lstStyle/>
          <a:p>
            <a:fld id="{CC526A9B-8C67-7942-98DE-0DB5C5796EA1}" type="slidenum">
              <a:rPr lang="it-IT" smtClean="0"/>
              <a:pPr/>
              <a:t>5</a:t>
            </a:fld>
            <a:endParaRPr lang="it-IT" dirty="0"/>
          </a:p>
        </p:txBody>
      </p:sp>
      <p:sp>
        <p:nvSpPr>
          <p:cNvPr id="6" name="Segnaposto piè di pagina 5">
            <a:extLst>
              <a:ext uri="{FF2B5EF4-FFF2-40B4-BE49-F238E27FC236}">
                <a16:creationId xmlns:a16="http://schemas.microsoft.com/office/drawing/2014/main" id="{9A88DED7-4171-D74F-AA0E-8ACDFB6DD684}"/>
              </a:ext>
            </a:extLst>
          </p:cNvPr>
          <p:cNvSpPr>
            <a:spLocks noGrp="1"/>
          </p:cNvSpPr>
          <p:nvPr>
            <p:ph type="ftr" sz="quarter" idx="3"/>
          </p:nvPr>
        </p:nvSpPr>
        <p:spPr/>
        <p:txBody>
          <a:bodyPr/>
          <a:lstStyle/>
          <a:p>
            <a:r>
              <a:rPr lang="it-IT"/>
              <a:t>www.panacearesearch.eu</a:t>
            </a:r>
            <a:endParaRPr lang="it-IT" dirty="0"/>
          </a:p>
        </p:txBody>
      </p:sp>
      <p:sp>
        <p:nvSpPr>
          <p:cNvPr id="9" name="Rettangolo 8">
            <a:extLst>
              <a:ext uri="{FF2B5EF4-FFF2-40B4-BE49-F238E27FC236}">
                <a16:creationId xmlns:a16="http://schemas.microsoft.com/office/drawing/2014/main" id="{A5C75D38-4701-2B44-96FC-F44519311343}"/>
              </a:ext>
            </a:extLst>
          </p:cNvPr>
          <p:cNvSpPr/>
          <p:nvPr/>
        </p:nvSpPr>
        <p:spPr>
          <a:xfrm>
            <a:off x="456168" y="3771175"/>
            <a:ext cx="9335430" cy="65234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 Collection, Aggregation and Analysis</a:t>
            </a:r>
          </a:p>
        </p:txBody>
      </p:sp>
      <p:sp>
        <p:nvSpPr>
          <p:cNvPr id="10" name="Rettangolo 9">
            <a:extLst>
              <a:ext uri="{FF2B5EF4-FFF2-40B4-BE49-F238E27FC236}">
                <a16:creationId xmlns:a16="http://schemas.microsoft.com/office/drawing/2014/main" id="{E3572149-1668-2848-80A4-6FDA34990F49}"/>
              </a:ext>
            </a:extLst>
          </p:cNvPr>
          <p:cNvSpPr/>
          <p:nvPr/>
        </p:nvSpPr>
        <p:spPr>
          <a:xfrm>
            <a:off x="1448626" y="2338243"/>
            <a:ext cx="3085171" cy="107211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Threat Analysis</a:t>
            </a:r>
          </a:p>
        </p:txBody>
      </p:sp>
      <p:sp>
        <p:nvSpPr>
          <p:cNvPr id="11" name="Rettangolo 10">
            <a:extLst>
              <a:ext uri="{FF2B5EF4-FFF2-40B4-BE49-F238E27FC236}">
                <a16:creationId xmlns:a16="http://schemas.microsoft.com/office/drawing/2014/main" id="{16779BDD-8DB1-0C4D-9C7B-12F1799E0A14}"/>
              </a:ext>
            </a:extLst>
          </p:cNvPr>
          <p:cNvSpPr/>
          <p:nvPr/>
        </p:nvSpPr>
        <p:spPr>
          <a:xfrm>
            <a:off x="5552276" y="2338242"/>
            <a:ext cx="4239322" cy="1072110"/>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Risk </a:t>
            </a:r>
            <a:r>
              <a:rPr lang="en-GB" dirty="0"/>
              <a:t>and Response Analysis</a:t>
            </a:r>
          </a:p>
        </p:txBody>
      </p:sp>
      <p:sp>
        <p:nvSpPr>
          <p:cNvPr id="12" name="Rettangolo 11">
            <a:extLst>
              <a:ext uri="{FF2B5EF4-FFF2-40B4-BE49-F238E27FC236}">
                <a16:creationId xmlns:a16="http://schemas.microsoft.com/office/drawing/2014/main" id="{CBB0B9C2-5D4C-3743-A308-6C533B3BD1DC}"/>
              </a:ext>
            </a:extLst>
          </p:cNvPr>
          <p:cNvSpPr/>
          <p:nvPr/>
        </p:nvSpPr>
        <p:spPr>
          <a:xfrm>
            <a:off x="456168" y="1196436"/>
            <a:ext cx="9335429" cy="552383"/>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Visual Analytics Environment</a:t>
            </a:r>
          </a:p>
        </p:txBody>
      </p:sp>
      <p:sp>
        <p:nvSpPr>
          <p:cNvPr id="2" name="Freccia su 1">
            <a:extLst>
              <a:ext uri="{FF2B5EF4-FFF2-40B4-BE49-F238E27FC236}">
                <a16:creationId xmlns:a16="http://schemas.microsoft.com/office/drawing/2014/main" id="{E6781DF4-9CE9-334A-B107-A80118A123C1}"/>
              </a:ext>
            </a:extLst>
          </p:cNvPr>
          <p:cNvSpPr/>
          <p:nvPr/>
        </p:nvSpPr>
        <p:spPr>
          <a:xfrm>
            <a:off x="719384" y="1918080"/>
            <a:ext cx="468351" cy="1683834"/>
          </a:xfrm>
          <a:prstGeom prst="up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ccia bidirezionale verticale 2">
            <a:extLst>
              <a:ext uri="{FF2B5EF4-FFF2-40B4-BE49-F238E27FC236}">
                <a16:creationId xmlns:a16="http://schemas.microsoft.com/office/drawing/2014/main" id="{8C56B98F-2978-734D-8AC4-F4A145A7BF64}"/>
              </a:ext>
            </a:extLst>
          </p:cNvPr>
          <p:cNvSpPr/>
          <p:nvPr/>
        </p:nvSpPr>
        <p:spPr>
          <a:xfrm>
            <a:off x="2798389" y="1806567"/>
            <a:ext cx="332678" cy="473926"/>
          </a:xfrm>
          <a:prstGeom prst="up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ccia bidirezionale verticale 14">
            <a:extLst>
              <a:ext uri="{FF2B5EF4-FFF2-40B4-BE49-F238E27FC236}">
                <a16:creationId xmlns:a16="http://schemas.microsoft.com/office/drawing/2014/main" id="{FB8D3C0B-F56A-AC4C-A0FA-30235283A3DE}"/>
              </a:ext>
            </a:extLst>
          </p:cNvPr>
          <p:cNvSpPr/>
          <p:nvPr/>
        </p:nvSpPr>
        <p:spPr>
          <a:xfrm>
            <a:off x="7243544" y="1806567"/>
            <a:ext cx="332678" cy="473926"/>
          </a:xfrm>
          <a:prstGeom prst="up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ccia su 7">
            <a:extLst>
              <a:ext uri="{FF2B5EF4-FFF2-40B4-BE49-F238E27FC236}">
                <a16:creationId xmlns:a16="http://schemas.microsoft.com/office/drawing/2014/main" id="{58AE764E-C257-7F4C-B40F-E7B2C0676BC2}"/>
              </a:ext>
            </a:extLst>
          </p:cNvPr>
          <p:cNvSpPr/>
          <p:nvPr/>
        </p:nvSpPr>
        <p:spPr>
          <a:xfrm>
            <a:off x="2837184" y="3483432"/>
            <a:ext cx="311305" cy="236963"/>
          </a:xfrm>
          <a:prstGeom prst="up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ccia su 15">
            <a:extLst>
              <a:ext uri="{FF2B5EF4-FFF2-40B4-BE49-F238E27FC236}">
                <a16:creationId xmlns:a16="http://schemas.microsoft.com/office/drawing/2014/main" id="{592A3D75-A531-8247-B945-3E5993EAEEB1}"/>
              </a:ext>
            </a:extLst>
          </p:cNvPr>
          <p:cNvSpPr/>
          <p:nvPr/>
        </p:nvSpPr>
        <p:spPr>
          <a:xfrm>
            <a:off x="7254230" y="3468101"/>
            <a:ext cx="311305" cy="236963"/>
          </a:xfrm>
          <a:prstGeom prst="up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ccia destra 16">
            <a:extLst>
              <a:ext uri="{FF2B5EF4-FFF2-40B4-BE49-F238E27FC236}">
                <a16:creationId xmlns:a16="http://schemas.microsoft.com/office/drawing/2014/main" id="{D006E0FE-FD69-DC4D-AD93-AD43F0AD1FCD}"/>
              </a:ext>
            </a:extLst>
          </p:cNvPr>
          <p:cNvSpPr/>
          <p:nvPr/>
        </p:nvSpPr>
        <p:spPr>
          <a:xfrm>
            <a:off x="4700137" y="2706233"/>
            <a:ext cx="673720" cy="343298"/>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Nuvola 17">
            <a:extLst>
              <a:ext uri="{FF2B5EF4-FFF2-40B4-BE49-F238E27FC236}">
                <a16:creationId xmlns:a16="http://schemas.microsoft.com/office/drawing/2014/main" id="{1DE2E97D-B7BC-2447-B427-F63EA6F1E9D8}"/>
              </a:ext>
            </a:extLst>
          </p:cNvPr>
          <p:cNvSpPr/>
          <p:nvPr/>
        </p:nvSpPr>
        <p:spPr>
          <a:xfrm>
            <a:off x="6090599" y="4992143"/>
            <a:ext cx="2620257" cy="1391508"/>
          </a:xfrm>
          <a:prstGeom prst="cloud">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Monitored </a:t>
            </a:r>
            <a:r>
              <a:rPr lang="en-GB" dirty="0" smtClean="0"/>
              <a:t>Environment</a:t>
            </a:r>
            <a:endParaRPr lang="en-GB" dirty="0"/>
          </a:p>
        </p:txBody>
      </p:sp>
      <p:sp>
        <p:nvSpPr>
          <p:cNvPr id="20" name="Cilindro 19">
            <a:extLst>
              <a:ext uri="{FF2B5EF4-FFF2-40B4-BE49-F238E27FC236}">
                <a16:creationId xmlns:a16="http://schemas.microsoft.com/office/drawing/2014/main" id="{9CD9BB6A-5C02-7A4A-AF3E-94D10C9271EF}"/>
              </a:ext>
            </a:extLst>
          </p:cNvPr>
          <p:cNvSpPr/>
          <p:nvPr/>
        </p:nvSpPr>
        <p:spPr>
          <a:xfrm>
            <a:off x="2119095" y="5063295"/>
            <a:ext cx="1615068" cy="759915"/>
          </a:xfrm>
          <a:prstGeom prst="can">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ilindro 20">
            <a:extLst>
              <a:ext uri="{FF2B5EF4-FFF2-40B4-BE49-F238E27FC236}">
                <a16:creationId xmlns:a16="http://schemas.microsoft.com/office/drawing/2014/main" id="{9BAAC35F-768D-2C42-8B39-54FEAE2ACD55}"/>
              </a:ext>
            </a:extLst>
          </p:cNvPr>
          <p:cNvSpPr/>
          <p:nvPr/>
        </p:nvSpPr>
        <p:spPr>
          <a:xfrm>
            <a:off x="1601028" y="5179878"/>
            <a:ext cx="2589972" cy="924589"/>
          </a:xfrm>
          <a:prstGeom prst="can">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External Repositories (vulnerabilities, threats, mitigation actions)</a:t>
            </a:r>
            <a:endParaRPr lang="en-GB" dirty="0"/>
          </a:p>
        </p:txBody>
      </p:sp>
      <p:sp>
        <p:nvSpPr>
          <p:cNvPr id="23" name="Freccia su 22">
            <a:extLst>
              <a:ext uri="{FF2B5EF4-FFF2-40B4-BE49-F238E27FC236}">
                <a16:creationId xmlns:a16="http://schemas.microsoft.com/office/drawing/2014/main" id="{AC87C88F-3B81-D34E-A665-13C2F9F91DB2}"/>
              </a:ext>
            </a:extLst>
          </p:cNvPr>
          <p:cNvSpPr/>
          <p:nvPr/>
        </p:nvSpPr>
        <p:spPr>
          <a:xfrm>
            <a:off x="2835558" y="4582953"/>
            <a:ext cx="311305" cy="236963"/>
          </a:xfrm>
          <a:prstGeom prst="up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ccia su 23">
            <a:extLst>
              <a:ext uri="{FF2B5EF4-FFF2-40B4-BE49-F238E27FC236}">
                <a16:creationId xmlns:a16="http://schemas.microsoft.com/office/drawing/2014/main" id="{F6C15814-0329-E24A-8379-A26E280AD658}"/>
              </a:ext>
            </a:extLst>
          </p:cNvPr>
          <p:cNvSpPr/>
          <p:nvPr/>
        </p:nvSpPr>
        <p:spPr>
          <a:xfrm>
            <a:off x="7289078" y="4577939"/>
            <a:ext cx="311305" cy="236963"/>
          </a:xfrm>
          <a:prstGeom prst="up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Dynamic Risk Management Platform (DRMP)</a:t>
            </a:r>
            <a:endParaRPr lang="en-GB" sz="3200" i="1" dirty="0">
              <a:latin typeface="+mj-lt"/>
            </a:endParaRPr>
          </a:p>
        </p:txBody>
      </p:sp>
      <p:pic>
        <p:nvPicPr>
          <p:cNvPr id="27" name="Immagine 12" descr="C:\Users\00638817\Desktop\conpasq\POCTv2.jpg"/>
          <p:cNvPicPr/>
          <p:nvPr/>
        </p:nvPicPr>
        <p:blipFill rotWithShape="1">
          <a:blip r:embed="rId2" cstate="print">
            <a:extLst>
              <a:ext uri="{28A0092B-C50C-407E-A947-70E740481C1C}">
                <a14:useLocalDpi xmlns:a14="http://schemas.microsoft.com/office/drawing/2010/main" val="0"/>
              </a:ext>
            </a:extLst>
          </a:blip>
          <a:srcRect t="14854"/>
          <a:stretch/>
        </p:blipFill>
        <p:spPr bwMode="auto">
          <a:xfrm>
            <a:off x="8238067" y="4600761"/>
            <a:ext cx="2576934" cy="1765039"/>
          </a:xfrm>
          <a:prstGeom prst="rect">
            <a:avLst/>
          </a:prstGeom>
          <a:noFill/>
          <a:ln>
            <a:noFill/>
          </a:ln>
          <a:extLst>
            <a:ext uri="{53640926-AAD7-44D8-BBD7-CCE9431645EC}">
              <a14:shadowObscured xmlns:a14="http://schemas.microsoft.com/office/drawing/2010/main"/>
            </a:ext>
          </a:extLst>
        </p:spPr>
      </p:pic>
      <p:pic>
        <p:nvPicPr>
          <p:cNvPr id="28" name="Picture 27" descr="Toshiba Ultrasound Machines from National Ultrasound"/>
          <p:cNvPicPr/>
          <p:nvPr/>
        </p:nvPicPr>
        <p:blipFill>
          <a:blip r:embed="rId3">
            <a:extLst>
              <a:ext uri="{28A0092B-C50C-407E-A947-70E740481C1C}">
                <a14:useLocalDpi xmlns:a14="http://schemas.microsoft.com/office/drawing/2010/main" val="0"/>
              </a:ext>
            </a:extLst>
          </a:blip>
          <a:srcRect/>
          <a:stretch>
            <a:fillRect/>
          </a:stretch>
        </p:blipFill>
        <p:spPr bwMode="auto">
          <a:xfrm>
            <a:off x="10247734" y="5692562"/>
            <a:ext cx="1134533" cy="969515"/>
          </a:xfrm>
          <a:prstGeom prst="rect">
            <a:avLst/>
          </a:prstGeom>
          <a:noFill/>
          <a:ln>
            <a:noFill/>
          </a:ln>
        </p:spPr>
      </p:pic>
      <p:sp>
        <p:nvSpPr>
          <p:cNvPr id="29" name="Content Placeholder 2">
            <a:extLst>
              <a:ext uri="{FF2B5EF4-FFF2-40B4-BE49-F238E27FC236}">
                <a16:creationId xmlns:a16="http://schemas.microsoft.com/office/drawing/2014/main" id="{4B0BDC05-E6BE-7A4C-84C3-2ABA4460A9F1}"/>
              </a:ext>
            </a:extLst>
          </p:cNvPr>
          <p:cNvSpPr>
            <a:spLocks noGrp="1"/>
          </p:cNvSpPr>
          <p:nvPr>
            <p:ph idx="4294967295"/>
          </p:nvPr>
        </p:nvSpPr>
        <p:spPr>
          <a:xfrm>
            <a:off x="9872421" y="1187758"/>
            <a:ext cx="2205280" cy="2280343"/>
          </a:xfrm>
          <a:prstGeom prst="rect">
            <a:avLst/>
          </a:prstGeom>
        </p:spPr>
        <p:txBody>
          <a:bodyPr>
            <a:normAutofit fontScale="85000" lnSpcReduction="10000"/>
          </a:bodyPr>
          <a:lstStyle/>
          <a:p>
            <a:r>
              <a:rPr lang="en-US" b="1" dirty="0" smtClean="0">
                <a:latin typeface="+mn-lt"/>
              </a:rPr>
              <a:t>Dynamic Risk Assessment and Mitigation for complex </a:t>
            </a:r>
            <a:r>
              <a:rPr lang="en-US" b="1" dirty="0" smtClean="0">
                <a:latin typeface="+mn-lt"/>
              </a:rPr>
              <a:t>network infrastructure</a:t>
            </a:r>
            <a:endParaRPr lang="en-GB" dirty="0" smtClean="0">
              <a:latin typeface="+mn-lt"/>
            </a:endParaRPr>
          </a:p>
          <a:p>
            <a:endParaRPr lang="en-GB" dirty="0">
              <a:latin typeface="+mn-lt"/>
            </a:endParaRPr>
          </a:p>
        </p:txBody>
      </p:sp>
      <p:pic>
        <p:nvPicPr>
          <p:cNvPr id="26" name="Picture 25"/>
          <p:cNvPicPr/>
          <p:nvPr/>
        </p:nvPicPr>
        <p:blipFill rotWithShape="1">
          <a:blip r:embed="rId4"/>
          <a:srcRect t="1433" b="1874"/>
          <a:stretch/>
        </p:blipFill>
        <p:spPr bwMode="auto">
          <a:xfrm>
            <a:off x="4556787" y="4600761"/>
            <a:ext cx="2019300" cy="13922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9296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DC05-E6BE-7A4C-84C3-2ABA4460A9F1}"/>
              </a:ext>
            </a:extLst>
          </p:cNvPr>
          <p:cNvSpPr>
            <a:spLocks noGrp="1"/>
          </p:cNvSpPr>
          <p:nvPr>
            <p:ph idx="13"/>
          </p:nvPr>
        </p:nvSpPr>
        <p:spPr>
          <a:xfrm>
            <a:off x="221478" y="1211247"/>
            <a:ext cx="5612158" cy="2280343"/>
          </a:xfrm>
        </p:spPr>
        <p:txBody>
          <a:bodyPr>
            <a:normAutofit fontScale="62500" lnSpcReduction="20000"/>
          </a:bodyPr>
          <a:lstStyle/>
          <a:p>
            <a:r>
              <a:rPr lang="en-US" b="1" dirty="0" smtClean="0">
                <a:latin typeface="+mn-lt"/>
              </a:rPr>
              <a:t>Multidimensional</a:t>
            </a:r>
            <a:r>
              <a:rPr lang="en-US" dirty="0" smtClean="0">
                <a:latin typeface="+mn-lt"/>
              </a:rPr>
              <a:t> data acquisition and reachability computation of the </a:t>
            </a:r>
            <a:r>
              <a:rPr lang="en-US" b="1" dirty="0" smtClean="0">
                <a:latin typeface="+mn-lt"/>
              </a:rPr>
              <a:t>monitored environment</a:t>
            </a:r>
            <a:endParaRPr lang="en-GB" b="1" dirty="0" smtClean="0">
              <a:latin typeface="+mn-lt"/>
            </a:endParaRPr>
          </a:p>
          <a:p>
            <a:r>
              <a:rPr lang="en-GB" dirty="0" smtClean="0">
                <a:latin typeface="+mn-lt"/>
              </a:rPr>
              <a:t>Acquisition </a:t>
            </a:r>
            <a:r>
              <a:rPr lang="en-GB" dirty="0">
                <a:latin typeface="+mn-lt"/>
              </a:rPr>
              <a:t>of </a:t>
            </a:r>
            <a:r>
              <a:rPr lang="en-GB" b="1" dirty="0" smtClean="0">
                <a:latin typeface="+mn-lt"/>
              </a:rPr>
              <a:t>IT infrastructure </a:t>
            </a:r>
            <a:r>
              <a:rPr lang="en-GB" b="1" dirty="0">
                <a:latin typeface="+mn-lt"/>
              </a:rPr>
              <a:t>knowledge </a:t>
            </a:r>
            <a:r>
              <a:rPr lang="en-GB" dirty="0">
                <a:latin typeface="+mn-lt"/>
              </a:rPr>
              <a:t>(</a:t>
            </a:r>
            <a:r>
              <a:rPr lang="en-GB" dirty="0" smtClean="0">
                <a:latin typeface="+mn-lt"/>
              </a:rPr>
              <a:t>scans, </a:t>
            </a:r>
            <a:r>
              <a:rPr lang="en-GB" dirty="0">
                <a:latin typeface="+mn-lt"/>
              </a:rPr>
              <a:t>topology data-flows, assets characteristics</a:t>
            </a:r>
            <a:r>
              <a:rPr lang="en-GB" dirty="0" smtClean="0">
                <a:latin typeface="+mn-lt"/>
              </a:rPr>
              <a:t>)</a:t>
            </a:r>
          </a:p>
          <a:p>
            <a:r>
              <a:rPr lang="en-GB" dirty="0" smtClean="0">
                <a:latin typeface="+mn-lt"/>
              </a:rPr>
              <a:t>Acquisition of </a:t>
            </a:r>
            <a:r>
              <a:rPr lang="en-GB" b="1" dirty="0" smtClean="0">
                <a:latin typeface="+mn-lt"/>
              </a:rPr>
              <a:t>vulnerability surface knowledge </a:t>
            </a:r>
            <a:r>
              <a:rPr lang="en-GB" dirty="0" smtClean="0">
                <a:latin typeface="+mn-lt"/>
              </a:rPr>
              <a:t>(scans)</a:t>
            </a:r>
          </a:p>
          <a:p>
            <a:r>
              <a:rPr lang="en-US" dirty="0" smtClean="0">
                <a:latin typeface="+mn-lt"/>
              </a:rPr>
              <a:t>Acquisition of </a:t>
            </a:r>
            <a:r>
              <a:rPr lang="en-US" b="1" dirty="0" smtClean="0">
                <a:latin typeface="+mn-lt"/>
              </a:rPr>
              <a:t>users and users access </a:t>
            </a:r>
            <a:r>
              <a:rPr lang="en-US" dirty="0" smtClean="0">
                <a:latin typeface="+mn-lt"/>
              </a:rPr>
              <a:t>information</a:t>
            </a:r>
            <a:endParaRPr lang="en-GB" dirty="0" smtClean="0">
              <a:latin typeface="+mn-lt"/>
            </a:endParaRPr>
          </a:p>
          <a:p>
            <a:r>
              <a:rPr lang="en-GB" dirty="0" smtClean="0">
                <a:latin typeface="+mn-lt"/>
              </a:rPr>
              <a:t>Acquisition of </a:t>
            </a:r>
            <a:r>
              <a:rPr lang="en-GB" b="1" dirty="0" smtClean="0">
                <a:latin typeface="+mn-lt"/>
              </a:rPr>
              <a:t>business and governance </a:t>
            </a:r>
            <a:r>
              <a:rPr lang="en-GB" dirty="0" smtClean="0">
                <a:latin typeface="+mn-lt"/>
              </a:rPr>
              <a:t>models </a:t>
            </a:r>
          </a:p>
          <a:p>
            <a:endParaRPr lang="en-GB" dirty="0">
              <a:latin typeface="+mn-lt"/>
            </a:endParaRPr>
          </a:p>
        </p:txBody>
      </p:sp>
      <p:sp>
        <p:nvSpPr>
          <p:cNvPr id="5" name="Slide Number Placeholder 4">
            <a:extLst>
              <a:ext uri="{FF2B5EF4-FFF2-40B4-BE49-F238E27FC236}">
                <a16:creationId xmlns:a16="http://schemas.microsoft.com/office/drawing/2014/main" id="{EE83F6DD-FC05-2D47-9C24-3381DFBDD892}"/>
              </a:ext>
            </a:extLst>
          </p:cNvPr>
          <p:cNvSpPr>
            <a:spLocks noGrp="1"/>
          </p:cNvSpPr>
          <p:nvPr>
            <p:ph type="sldNum" sz="quarter" idx="4"/>
          </p:nvPr>
        </p:nvSpPr>
        <p:spPr/>
        <p:txBody>
          <a:bodyPr/>
          <a:lstStyle/>
          <a:p>
            <a:fld id="{CC526A9B-8C67-7942-98DE-0DB5C5796EA1}" type="slidenum">
              <a:rPr lang="it-IT" smtClean="0"/>
              <a:pPr/>
              <a:t>6</a:t>
            </a:fld>
            <a:endParaRPr lang="it-IT" dirty="0"/>
          </a:p>
        </p:txBody>
      </p:sp>
      <p:sp>
        <p:nvSpPr>
          <p:cNvPr id="6" name="Footer Placeholder 5">
            <a:extLst>
              <a:ext uri="{FF2B5EF4-FFF2-40B4-BE49-F238E27FC236}">
                <a16:creationId xmlns:a16="http://schemas.microsoft.com/office/drawing/2014/main" id="{F721FE91-9B7A-0B43-B5F8-A4AB806504E6}"/>
              </a:ext>
            </a:extLst>
          </p:cNvPr>
          <p:cNvSpPr>
            <a:spLocks noGrp="1"/>
          </p:cNvSpPr>
          <p:nvPr>
            <p:ph type="ftr" sz="quarter" idx="3"/>
          </p:nvPr>
        </p:nvSpPr>
        <p:spPr/>
        <p:txBody>
          <a:bodyPr/>
          <a:lstStyle/>
          <a:p>
            <a:r>
              <a:rPr lang="it-IT" dirty="0"/>
              <a:t>www.panacearesearch.eu </a:t>
            </a:r>
          </a:p>
        </p:txBody>
      </p:sp>
      <p:sp>
        <p:nvSpPr>
          <p:cNvPr id="13" name="Title 1">
            <a:extLst>
              <a:ext uri="{FF2B5EF4-FFF2-40B4-BE49-F238E27FC236}">
                <a16:creationId xmlns:a16="http://schemas.microsoft.com/office/drawing/2014/main" id="{9B6118A2-32E7-1642-9E19-5613B1553D8B}"/>
              </a:ext>
            </a:extLst>
          </p:cNvPr>
          <p:cNvSpPr txBox="1">
            <a:spLocks/>
          </p:cNvSpPr>
          <p:nvPr/>
        </p:nvSpPr>
        <p:spPr>
          <a:xfrm>
            <a:off x="3369735" y="206501"/>
            <a:ext cx="8991600" cy="1037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DRMP - </a:t>
            </a:r>
            <a:r>
              <a:rPr lang="en-GB" sz="3200" dirty="0">
                <a:latin typeface="+mj-lt"/>
              </a:rPr>
              <a:t>Data Collection, Aggregation and Analysis</a:t>
            </a:r>
          </a:p>
          <a:p>
            <a:pPr algn="l"/>
            <a:endParaRPr lang="en-GB" sz="3200" i="1" dirty="0">
              <a:latin typeface="+mj-lt"/>
            </a:endParaRPr>
          </a:p>
        </p:txBody>
      </p:sp>
      <p:sp>
        <p:nvSpPr>
          <p:cNvPr id="100" name="Parallelogramma 7">
            <a:extLst>
              <a:ext uri="{FF2B5EF4-FFF2-40B4-BE49-F238E27FC236}">
                <a16:creationId xmlns:a16="http://schemas.microsoft.com/office/drawing/2014/main" id="{0CD10D5E-CD77-BE4D-BF6D-A1A9FBA04646}"/>
              </a:ext>
            </a:extLst>
          </p:cNvPr>
          <p:cNvSpPr/>
          <p:nvPr/>
        </p:nvSpPr>
        <p:spPr>
          <a:xfrm>
            <a:off x="3461588" y="5037273"/>
            <a:ext cx="7162800" cy="1554480"/>
          </a:xfrm>
          <a:prstGeom prst="parallelogram">
            <a:avLst>
              <a:gd name="adj" fmla="val 11911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e 6">
            <a:extLst>
              <a:ext uri="{FF2B5EF4-FFF2-40B4-BE49-F238E27FC236}">
                <a16:creationId xmlns:a16="http://schemas.microsoft.com/office/drawing/2014/main" id="{E0E07821-F71A-704A-A4D8-A9847D20D72D}"/>
              </a:ext>
            </a:extLst>
          </p:cNvPr>
          <p:cNvSpPr/>
          <p:nvPr/>
        </p:nvSpPr>
        <p:spPr>
          <a:xfrm>
            <a:off x="5351348" y="5246279"/>
            <a:ext cx="33528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e 8">
            <a:extLst>
              <a:ext uri="{FF2B5EF4-FFF2-40B4-BE49-F238E27FC236}">
                <a16:creationId xmlns:a16="http://schemas.microsoft.com/office/drawing/2014/main" id="{262F9D26-F41B-EE42-BAD5-3EE8E118D130}"/>
              </a:ext>
            </a:extLst>
          </p:cNvPr>
          <p:cNvSpPr/>
          <p:nvPr/>
        </p:nvSpPr>
        <p:spPr>
          <a:xfrm>
            <a:off x="5016068" y="6165033"/>
            <a:ext cx="33528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e 9">
            <a:extLst>
              <a:ext uri="{FF2B5EF4-FFF2-40B4-BE49-F238E27FC236}">
                <a16:creationId xmlns:a16="http://schemas.microsoft.com/office/drawing/2014/main" id="{06C9AE63-7336-AC46-A572-118BDBE2AD9C}"/>
              </a:ext>
            </a:extLst>
          </p:cNvPr>
          <p:cNvSpPr/>
          <p:nvPr/>
        </p:nvSpPr>
        <p:spPr>
          <a:xfrm>
            <a:off x="5686628" y="5744845"/>
            <a:ext cx="33528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e 10">
            <a:extLst>
              <a:ext uri="{FF2B5EF4-FFF2-40B4-BE49-F238E27FC236}">
                <a16:creationId xmlns:a16="http://schemas.microsoft.com/office/drawing/2014/main" id="{A61E3A09-2FCC-464C-9C3D-C31BB76EEF20}"/>
              </a:ext>
            </a:extLst>
          </p:cNvPr>
          <p:cNvSpPr/>
          <p:nvPr/>
        </p:nvSpPr>
        <p:spPr>
          <a:xfrm>
            <a:off x="6631508" y="6072505"/>
            <a:ext cx="33528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e 11">
            <a:extLst>
              <a:ext uri="{FF2B5EF4-FFF2-40B4-BE49-F238E27FC236}">
                <a16:creationId xmlns:a16="http://schemas.microsoft.com/office/drawing/2014/main" id="{C576C5A6-128C-1D40-BF0A-42CC36F0EDB8}"/>
              </a:ext>
            </a:extLst>
          </p:cNvPr>
          <p:cNvSpPr/>
          <p:nvPr/>
        </p:nvSpPr>
        <p:spPr>
          <a:xfrm>
            <a:off x="6631508" y="5410109"/>
            <a:ext cx="33528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e 12">
            <a:extLst>
              <a:ext uri="{FF2B5EF4-FFF2-40B4-BE49-F238E27FC236}">
                <a16:creationId xmlns:a16="http://schemas.microsoft.com/office/drawing/2014/main" id="{9F6AB063-0851-114B-B0BC-BFACA8B76F69}"/>
              </a:ext>
            </a:extLst>
          </p:cNvPr>
          <p:cNvSpPr/>
          <p:nvPr/>
        </p:nvSpPr>
        <p:spPr>
          <a:xfrm>
            <a:off x="7332548" y="5669733"/>
            <a:ext cx="33528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e 13">
            <a:extLst>
              <a:ext uri="{FF2B5EF4-FFF2-40B4-BE49-F238E27FC236}">
                <a16:creationId xmlns:a16="http://schemas.microsoft.com/office/drawing/2014/main" id="{A8E86325-B7EF-F04B-83FA-FA312808102A}"/>
              </a:ext>
            </a:extLst>
          </p:cNvPr>
          <p:cNvSpPr/>
          <p:nvPr/>
        </p:nvSpPr>
        <p:spPr>
          <a:xfrm>
            <a:off x="8140268" y="5310505"/>
            <a:ext cx="33528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e 14">
            <a:extLst>
              <a:ext uri="{FF2B5EF4-FFF2-40B4-BE49-F238E27FC236}">
                <a16:creationId xmlns:a16="http://schemas.microsoft.com/office/drawing/2014/main" id="{23484DE7-8191-9748-872B-92BF6BEC51A0}"/>
              </a:ext>
            </a:extLst>
          </p:cNvPr>
          <p:cNvSpPr/>
          <p:nvPr/>
        </p:nvSpPr>
        <p:spPr>
          <a:xfrm>
            <a:off x="7972628" y="6034405"/>
            <a:ext cx="33528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Parallelogramma 15">
            <a:extLst>
              <a:ext uri="{FF2B5EF4-FFF2-40B4-BE49-F238E27FC236}">
                <a16:creationId xmlns:a16="http://schemas.microsoft.com/office/drawing/2014/main" id="{7CBD7F46-F430-FF40-9BF2-2E9DF2FB342E}"/>
              </a:ext>
            </a:extLst>
          </p:cNvPr>
          <p:cNvSpPr/>
          <p:nvPr/>
        </p:nvSpPr>
        <p:spPr>
          <a:xfrm>
            <a:off x="4937857" y="1527118"/>
            <a:ext cx="7162800" cy="1554480"/>
          </a:xfrm>
          <a:prstGeom prst="parallelogram">
            <a:avLst>
              <a:gd name="adj" fmla="val 119118"/>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e 16">
            <a:extLst>
              <a:ext uri="{FF2B5EF4-FFF2-40B4-BE49-F238E27FC236}">
                <a16:creationId xmlns:a16="http://schemas.microsoft.com/office/drawing/2014/main" id="{D5FE60AD-A1E1-A04E-8391-5DA546CA55F6}"/>
              </a:ext>
            </a:extLst>
          </p:cNvPr>
          <p:cNvSpPr/>
          <p:nvPr/>
        </p:nvSpPr>
        <p:spPr>
          <a:xfrm>
            <a:off x="6827617" y="1736124"/>
            <a:ext cx="335280" cy="289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e 17">
            <a:extLst>
              <a:ext uri="{FF2B5EF4-FFF2-40B4-BE49-F238E27FC236}">
                <a16:creationId xmlns:a16="http://schemas.microsoft.com/office/drawing/2014/main" id="{5C2FF2DD-6CF5-0942-8622-53670EA33821}"/>
              </a:ext>
            </a:extLst>
          </p:cNvPr>
          <p:cNvSpPr/>
          <p:nvPr/>
        </p:nvSpPr>
        <p:spPr>
          <a:xfrm>
            <a:off x="6492337" y="2654878"/>
            <a:ext cx="335280" cy="289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e 18">
            <a:extLst>
              <a:ext uri="{FF2B5EF4-FFF2-40B4-BE49-F238E27FC236}">
                <a16:creationId xmlns:a16="http://schemas.microsoft.com/office/drawing/2014/main" id="{B1AB95C0-AA65-AE40-8A25-B5668019F727}"/>
              </a:ext>
            </a:extLst>
          </p:cNvPr>
          <p:cNvSpPr/>
          <p:nvPr/>
        </p:nvSpPr>
        <p:spPr>
          <a:xfrm>
            <a:off x="7162897" y="2234690"/>
            <a:ext cx="335280" cy="289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e 19">
            <a:extLst>
              <a:ext uri="{FF2B5EF4-FFF2-40B4-BE49-F238E27FC236}">
                <a16:creationId xmlns:a16="http://schemas.microsoft.com/office/drawing/2014/main" id="{3A24C0D4-227D-4946-8D68-33160DA6565F}"/>
              </a:ext>
            </a:extLst>
          </p:cNvPr>
          <p:cNvSpPr/>
          <p:nvPr/>
        </p:nvSpPr>
        <p:spPr>
          <a:xfrm>
            <a:off x="8107777" y="2562350"/>
            <a:ext cx="335280" cy="289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e 20">
            <a:extLst>
              <a:ext uri="{FF2B5EF4-FFF2-40B4-BE49-F238E27FC236}">
                <a16:creationId xmlns:a16="http://schemas.microsoft.com/office/drawing/2014/main" id="{8C204347-E840-6249-9372-C7506E4474F2}"/>
              </a:ext>
            </a:extLst>
          </p:cNvPr>
          <p:cNvSpPr/>
          <p:nvPr/>
        </p:nvSpPr>
        <p:spPr>
          <a:xfrm>
            <a:off x="8107777" y="1899954"/>
            <a:ext cx="335280" cy="289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e 21">
            <a:extLst>
              <a:ext uri="{FF2B5EF4-FFF2-40B4-BE49-F238E27FC236}">
                <a16:creationId xmlns:a16="http://schemas.microsoft.com/office/drawing/2014/main" id="{71B87610-4E0D-784D-AFF6-BCC08C8F443F}"/>
              </a:ext>
            </a:extLst>
          </p:cNvPr>
          <p:cNvSpPr/>
          <p:nvPr/>
        </p:nvSpPr>
        <p:spPr>
          <a:xfrm>
            <a:off x="8808817" y="2159578"/>
            <a:ext cx="335280" cy="289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e 22">
            <a:extLst>
              <a:ext uri="{FF2B5EF4-FFF2-40B4-BE49-F238E27FC236}">
                <a16:creationId xmlns:a16="http://schemas.microsoft.com/office/drawing/2014/main" id="{9A2E9033-313E-1740-B36D-C5E8D05713BE}"/>
              </a:ext>
            </a:extLst>
          </p:cNvPr>
          <p:cNvSpPr/>
          <p:nvPr/>
        </p:nvSpPr>
        <p:spPr>
          <a:xfrm>
            <a:off x="9616537" y="1800350"/>
            <a:ext cx="335280" cy="289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e 23">
            <a:extLst>
              <a:ext uri="{FF2B5EF4-FFF2-40B4-BE49-F238E27FC236}">
                <a16:creationId xmlns:a16="http://schemas.microsoft.com/office/drawing/2014/main" id="{3D9229EB-E332-0049-AED4-F846198AB274}"/>
              </a:ext>
            </a:extLst>
          </p:cNvPr>
          <p:cNvSpPr/>
          <p:nvPr/>
        </p:nvSpPr>
        <p:spPr>
          <a:xfrm>
            <a:off x="9448897" y="2524250"/>
            <a:ext cx="335280" cy="289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8" name="Connettore 1 25">
            <a:extLst>
              <a:ext uri="{FF2B5EF4-FFF2-40B4-BE49-F238E27FC236}">
                <a16:creationId xmlns:a16="http://schemas.microsoft.com/office/drawing/2014/main" id="{C43D0A94-653A-D843-AFEF-9435EFF641AB}"/>
              </a:ext>
            </a:extLst>
          </p:cNvPr>
          <p:cNvCxnSpPr>
            <a:cxnSpLocks/>
            <a:stCxn id="101" idx="5"/>
            <a:endCxn id="103" idx="0"/>
          </p:cNvCxnSpPr>
          <p:nvPr/>
        </p:nvCxnSpPr>
        <p:spPr>
          <a:xfrm>
            <a:off x="5637527" y="5493434"/>
            <a:ext cx="216741" cy="251411"/>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19" name="Connettore 1 28">
            <a:extLst>
              <a:ext uri="{FF2B5EF4-FFF2-40B4-BE49-F238E27FC236}">
                <a16:creationId xmlns:a16="http://schemas.microsoft.com/office/drawing/2014/main" id="{6686608D-F86F-B840-BDE5-69D1AC9735F3}"/>
              </a:ext>
            </a:extLst>
          </p:cNvPr>
          <p:cNvCxnSpPr>
            <a:stCxn id="102" idx="0"/>
            <a:endCxn id="101" idx="3"/>
          </p:cNvCxnSpPr>
          <p:nvPr/>
        </p:nvCxnSpPr>
        <p:spPr>
          <a:xfrm flipV="1">
            <a:off x="5183708" y="5493434"/>
            <a:ext cx="216741" cy="671599"/>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20" name="Connettore 1 30">
            <a:extLst>
              <a:ext uri="{FF2B5EF4-FFF2-40B4-BE49-F238E27FC236}">
                <a16:creationId xmlns:a16="http://schemas.microsoft.com/office/drawing/2014/main" id="{9A97E1DB-0631-D94E-A33B-CDB8BA363C2A}"/>
              </a:ext>
            </a:extLst>
          </p:cNvPr>
          <p:cNvCxnSpPr>
            <a:stCxn id="102" idx="7"/>
            <a:endCxn id="103" idx="3"/>
          </p:cNvCxnSpPr>
          <p:nvPr/>
        </p:nvCxnSpPr>
        <p:spPr>
          <a:xfrm flipV="1">
            <a:off x="5302247" y="5992000"/>
            <a:ext cx="433482" cy="2154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21" name="Connettore 1 32">
            <a:extLst>
              <a:ext uri="{FF2B5EF4-FFF2-40B4-BE49-F238E27FC236}">
                <a16:creationId xmlns:a16="http://schemas.microsoft.com/office/drawing/2014/main" id="{E1F52EA1-E041-0147-B9D0-E765BC81C2C6}"/>
              </a:ext>
            </a:extLst>
          </p:cNvPr>
          <p:cNvCxnSpPr>
            <a:stCxn id="101" idx="6"/>
            <a:endCxn id="105" idx="1"/>
          </p:cNvCxnSpPr>
          <p:nvPr/>
        </p:nvCxnSpPr>
        <p:spPr>
          <a:xfrm>
            <a:off x="5686628" y="5391059"/>
            <a:ext cx="993981" cy="6145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22" name="Connettore 1 34">
            <a:extLst>
              <a:ext uri="{FF2B5EF4-FFF2-40B4-BE49-F238E27FC236}">
                <a16:creationId xmlns:a16="http://schemas.microsoft.com/office/drawing/2014/main" id="{F29F192C-1E88-BC45-A553-9DD95CBD6CB6}"/>
              </a:ext>
            </a:extLst>
          </p:cNvPr>
          <p:cNvCxnSpPr>
            <a:stCxn id="103" idx="6"/>
            <a:endCxn id="105" idx="3"/>
          </p:cNvCxnSpPr>
          <p:nvPr/>
        </p:nvCxnSpPr>
        <p:spPr>
          <a:xfrm flipV="1">
            <a:off x="6021908" y="5657264"/>
            <a:ext cx="658701" cy="232361"/>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23" name="Connettore 1 36">
            <a:extLst>
              <a:ext uri="{FF2B5EF4-FFF2-40B4-BE49-F238E27FC236}">
                <a16:creationId xmlns:a16="http://schemas.microsoft.com/office/drawing/2014/main" id="{7A58E1B3-1793-054B-B8D9-1842CB194AA4}"/>
              </a:ext>
            </a:extLst>
          </p:cNvPr>
          <p:cNvCxnSpPr>
            <a:stCxn id="102" idx="5"/>
            <a:endCxn id="104" idx="2"/>
          </p:cNvCxnSpPr>
          <p:nvPr/>
        </p:nvCxnSpPr>
        <p:spPr>
          <a:xfrm flipV="1">
            <a:off x="5302247" y="6217285"/>
            <a:ext cx="1329261" cy="19490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24" name="Connettore 1 38">
            <a:extLst>
              <a:ext uri="{FF2B5EF4-FFF2-40B4-BE49-F238E27FC236}">
                <a16:creationId xmlns:a16="http://schemas.microsoft.com/office/drawing/2014/main" id="{F17040D4-15D6-C645-9B2A-B620B80CE969}"/>
              </a:ext>
            </a:extLst>
          </p:cNvPr>
          <p:cNvCxnSpPr>
            <a:stCxn id="103" idx="6"/>
            <a:endCxn id="104" idx="2"/>
          </p:cNvCxnSpPr>
          <p:nvPr/>
        </p:nvCxnSpPr>
        <p:spPr>
          <a:xfrm>
            <a:off x="6021908" y="5889625"/>
            <a:ext cx="609600" cy="327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Connettore 1 40">
            <a:extLst>
              <a:ext uri="{FF2B5EF4-FFF2-40B4-BE49-F238E27FC236}">
                <a16:creationId xmlns:a16="http://schemas.microsoft.com/office/drawing/2014/main" id="{92A666DA-84AF-E843-8961-14E0BEBBFEE1}"/>
              </a:ext>
            </a:extLst>
          </p:cNvPr>
          <p:cNvCxnSpPr>
            <a:stCxn id="105" idx="6"/>
            <a:endCxn id="106" idx="1"/>
          </p:cNvCxnSpPr>
          <p:nvPr/>
        </p:nvCxnSpPr>
        <p:spPr>
          <a:xfrm>
            <a:off x="6966788" y="5554889"/>
            <a:ext cx="414861" cy="157249"/>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26" name="Connettore 1 42">
            <a:extLst>
              <a:ext uri="{FF2B5EF4-FFF2-40B4-BE49-F238E27FC236}">
                <a16:creationId xmlns:a16="http://schemas.microsoft.com/office/drawing/2014/main" id="{F964022D-C31D-E641-A8E0-2288D47602D2}"/>
              </a:ext>
            </a:extLst>
          </p:cNvPr>
          <p:cNvCxnSpPr>
            <a:stCxn id="104" idx="7"/>
            <a:endCxn id="106" idx="3"/>
          </p:cNvCxnSpPr>
          <p:nvPr/>
        </p:nvCxnSpPr>
        <p:spPr>
          <a:xfrm flipV="1">
            <a:off x="6917687" y="5916888"/>
            <a:ext cx="463962" cy="198022"/>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27" name="Connettore 1 44">
            <a:extLst>
              <a:ext uri="{FF2B5EF4-FFF2-40B4-BE49-F238E27FC236}">
                <a16:creationId xmlns:a16="http://schemas.microsoft.com/office/drawing/2014/main" id="{67632B29-22B1-974F-8C3A-7B071C0DAE3E}"/>
              </a:ext>
            </a:extLst>
          </p:cNvPr>
          <p:cNvCxnSpPr>
            <a:cxnSpLocks/>
            <a:stCxn id="106" idx="7"/>
            <a:endCxn id="107" idx="2"/>
          </p:cNvCxnSpPr>
          <p:nvPr/>
        </p:nvCxnSpPr>
        <p:spPr>
          <a:xfrm flipV="1">
            <a:off x="7618727" y="5455285"/>
            <a:ext cx="521541" cy="25685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28" name="Connettore 1 47">
            <a:extLst>
              <a:ext uri="{FF2B5EF4-FFF2-40B4-BE49-F238E27FC236}">
                <a16:creationId xmlns:a16="http://schemas.microsoft.com/office/drawing/2014/main" id="{6E4F8428-F247-9F4B-86F2-CE6F5B00C807}"/>
              </a:ext>
            </a:extLst>
          </p:cNvPr>
          <p:cNvCxnSpPr>
            <a:stCxn id="106" idx="5"/>
            <a:endCxn id="108" idx="2"/>
          </p:cNvCxnSpPr>
          <p:nvPr/>
        </p:nvCxnSpPr>
        <p:spPr>
          <a:xfrm>
            <a:off x="7618727" y="5916888"/>
            <a:ext cx="353901" cy="262297"/>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29" name="Connettore 1 49">
            <a:extLst>
              <a:ext uri="{FF2B5EF4-FFF2-40B4-BE49-F238E27FC236}">
                <a16:creationId xmlns:a16="http://schemas.microsoft.com/office/drawing/2014/main" id="{96EA759F-C268-CF4D-9318-9AA1473CA643}"/>
              </a:ext>
            </a:extLst>
          </p:cNvPr>
          <p:cNvCxnSpPr>
            <a:stCxn id="107" idx="4"/>
            <a:endCxn id="108" idx="0"/>
          </p:cNvCxnSpPr>
          <p:nvPr/>
        </p:nvCxnSpPr>
        <p:spPr>
          <a:xfrm flipH="1">
            <a:off x="8140268" y="5600065"/>
            <a:ext cx="167640" cy="43434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130" name="Connettore 1 52">
            <a:extLst>
              <a:ext uri="{FF2B5EF4-FFF2-40B4-BE49-F238E27FC236}">
                <a16:creationId xmlns:a16="http://schemas.microsoft.com/office/drawing/2014/main" id="{BBD39323-908C-5D4D-B95A-759D25C294A5}"/>
              </a:ext>
            </a:extLst>
          </p:cNvPr>
          <p:cNvCxnSpPr>
            <a:stCxn id="110" idx="6"/>
            <a:endCxn id="114" idx="2"/>
          </p:cNvCxnSpPr>
          <p:nvPr/>
        </p:nvCxnSpPr>
        <p:spPr>
          <a:xfrm>
            <a:off x="7162897" y="1880904"/>
            <a:ext cx="944880" cy="163830"/>
          </a:xfrm>
          <a:prstGeom prst="line">
            <a:avLst/>
          </a:prstGeom>
          <a:ln>
            <a:solidFill>
              <a:schemeClr val="accent6"/>
            </a:solidFill>
            <a:headEnd type="triangle"/>
          </a:ln>
        </p:spPr>
        <p:style>
          <a:lnRef idx="1">
            <a:schemeClr val="accent1"/>
          </a:lnRef>
          <a:fillRef idx="0">
            <a:schemeClr val="accent1"/>
          </a:fillRef>
          <a:effectRef idx="0">
            <a:schemeClr val="accent1"/>
          </a:effectRef>
          <a:fontRef idx="minor">
            <a:schemeClr val="tx1"/>
          </a:fontRef>
        </p:style>
      </p:cxnSp>
      <p:cxnSp>
        <p:nvCxnSpPr>
          <p:cNvPr id="131" name="Connettore 4 54">
            <a:extLst>
              <a:ext uri="{FF2B5EF4-FFF2-40B4-BE49-F238E27FC236}">
                <a16:creationId xmlns:a16="http://schemas.microsoft.com/office/drawing/2014/main" id="{64D4583D-B7A4-CC48-BD41-3F2356B92C88}"/>
              </a:ext>
            </a:extLst>
          </p:cNvPr>
          <p:cNvCxnSpPr>
            <a:stCxn id="114" idx="7"/>
            <a:endCxn id="110" idx="0"/>
          </p:cNvCxnSpPr>
          <p:nvPr/>
        </p:nvCxnSpPr>
        <p:spPr>
          <a:xfrm rot="16200000" flipV="1">
            <a:off x="7591490" y="1139892"/>
            <a:ext cx="206235" cy="1398699"/>
          </a:xfrm>
          <a:prstGeom prst="curvedConnector3">
            <a:avLst>
              <a:gd name="adj1" fmla="val 144337"/>
            </a:avLst>
          </a:prstGeom>
          <a:ln>
            <a:solidFill>
              <a:schemeClr val="accent6"/>
            </a:solidFill>
            <a:headEnd type="triangle"/>
          </a:ln>
        </p:spPr>
        <p:style>
          <a:lnRef idx="1">
            <a:schemeClr val="accent1"/>
          </a:lnRef>
          <a:fillRef idx="0">
            <a:schemeClr val="accent1"/>
          </a:fillRef>
          <a:effectRef idx="0">
            <a:schemeClr val="accent1"/>
          </a:effectRef>
          <a:fontRef idx="minor">
            <a:schemeClr val="tx1"/>
          </a:fontRef>
        </p:style>
      </p:cxnSp>
      <p:cxnSp>
        <p:nvCxnSpPr>
          <p:cNvPr id="132" name="Connettore 2 57">
            <a:extLst>
              <a:ext uri="{FF2B5EF4-FFF2-40B4-BE49-F238E27FC236}">
                <a16:creationId xmlns:a16="http://schemas.microsoft.com/office/drawing/2014/main" id="{14798EFD-E8F0-3748-ABAC-5352D955FDA1}"/>
              </a:ext>
            </a:extLst>
          </p:cNvPr>
          <p:cNvCxnSpPr>
            <a:stCxn id="116" idx="3"/>
            <a:endCxn id="115" idx="7"/>
          </p:cNvCxnSpPr>
          <p:nvPr/>
        </p:nvCxnSpPr>
        <p:spPr>
          <a:xfrm flipH="1">
            <a:off x="9094996" y="2047505"/>
            <a:ext cx="570642" cy="15447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ttore 2 59">
            <a:extLst>
              <a:ext uri="{FF2B5EF4-FFF2-40B4-BE49-F238E27FC236}">
                <a16:creationId xmlns:a16="http://schemas.microsoft.com/office/drawing/2014/main" id="{45ED8223-956E-6C4D-92CF-9C0075024408}"/>
              </a:ext>
            </a:extLst>
          </p:cNvPr>
          <p:cNvCxnSpPr>
            <a:stCxn id="116" idx="4"/>
            <a:endCxn id="117" idx="0"/>
          </p:cNvCxnSpPr>
          <p:nvPr/>
        </p:nvCxnSpPr>
        <p:spPr>
          <a:xfrm flipH="1">
            <a:off x="9616537" y="2089910"/>
            <a:ext cx="167640" cy="43434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ttore 2 61">
            <a:extLst>
              <a:ext uri="{FF2B5EF4-FFF2-40B4-BE49-F238E27FC236}">
                <a16:creationId xmlns:a16="http://schemas.microsoft.com/office/drawing/2014/main" id="{31003170-7040-7348-A633-E6B5312FF1F8}"/>
              </a:ext>
            </a:extLst>
          </p:cNvPr>
          <p:cNvCxnSpPr>
            <a:stCxn id="112" idx="5"/>
            <a:endCxn id="113" idx="2"/>
          </p:cNvCxnSpPr>
          <p:nvPr/>
        </p:nvCxnSpPr>
        <p:spPr>
          <a:xfrm>
            <a:off x="7449076" y="2481845"/>
            <a:ext cx="658701" cy="22528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ttore 2 63">
            <a:extLst>
              <a:ext uri="{FF2B5EF4-FFF2-40B4-BE49-F238E27FC236}">
                <a16:creationId xmlns:a16="http://schemas.microsoft.com/office/drawing/2014/main" id="{1F83C69A-0AEF-484B-BFCF-B61001136FF1}"/>
              </a:ext>
            </a:extLst>
          </p:cNvPr>
          <p:cNvCxnSpPr>
            <a:stCxn id="112" idx="3"/>
            <a:endCxn id="111" idx="7"/>
          </p:cNvCxnSpPr>
          <p:nvPr/>
        </p:nvCxnSpPr>
        <p:spPr>
          <a:xfrm flipH="1">
            <a:off x="6778516" y="2481845"/>
            <a:ext cx="433482" cy="21543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6" name="CasellaDiTesto 64">
            <a:extLst>
              <a:ext uri="{FF2B5EF4-FFF2-40B4-BE49-F238E27FC236}">
                <a16:creationId xmlns:a16="http://schemas.microsoft.com/office/drawing/2014/main" id="{A8BAC523-DECB-A54B-9891-541EF08E68F5}"/>
              </a:ext>
            </a:extLst>
          </p:cNvPr>
          <p:cNvSpPr txBox="1"/>
          <p:nvPr/>
        </p:nvSpPr>
        <p:spPr>
          <a:xfrm>
            <a:off x="8677049" y="5088437"/>
            <a:ext cx="2468880" cy="369332"/>
          </a:xfrm>
          <a:prstGeom prst="rect">
            <a:avLst/>
          </a:prstGeom>
          <a:noFill/>
        </p:spPr>
        <p:txBody>
          <a:bodyPr wrap="square" rtlCol="0">
            <a:spAutoFit/>
          </a:bodyPr>
          <a:lstStyle/>
          <a:p>
            <a:r>
              <a:rPr lang="en-GB" dirty="0">
                <a:solidFill>
                  <a:schemeClr val="accent1"/>
                </a:solidFill>
              </a:rPr>
              <a:t>Network Layer</a:t>
            </a:r>
          </a:p>
        </p:txBody>
      </p:sp>
      <p:cxnSp>
        <p:nvCxnSpPr>
          <p:cNvPr id="137" name="Connettore 2 73">
            <a:extLst>
              <a:ext uri="{FF2B5EF4-FFF2-40B4-BE49-F238E27FC236}">
                <a16:creationId xmlns:a16="http://schemas.microsoft.com/office/drawing/2014/main" id="{569DA142-8EDA-1F42-B84A-D3578D386005}"/>
              </a:ext>
            </a:extLst>
          </p:cNvPr>
          <p:cNvCxnSpPr>
            <a:stCxn id="115" idx="2"/>
            <a:endCxn id="112" idx="6"/>
          </p:cNvCxnSpPr>
          <p:nvPr/>
        </p:nvCxnSpPr>
        <p:spPr>
          <a:xfrm flipH="1">
            <a:off x="7498177" y="2304358"/>
            <a:ext cx="1310640" cy="7511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8" name="Parallelogramma 55">
            <a:extLst>
              <a:ext uri="{FF2B5EF4-FFF2-40B4-BE49-F238E27FC236}">
                <a16:creationId xmlns:a16="http://schemas.microsoft.com/office/drawing/2014/main" id="{5810303C-D6C5-D749-9020-FC8C3999D942}"/>
              </a:ext>
            </a:extLst>
          </p:cNvPr>
          <p:cNvSpPr/>
          <p:nvPr/>
        </p:nvSpPr>
        <p:spPr>
          <a:xfrm>
            <a:off x="-16933" y="3293709"/>
            <a:ext cx="6676909" cy="1554480"/>
          </a:xfrm>
          <a:prstGeom prst="parallelogram">
            <a:avLst>
              <a:gd name="adj" fmla="val 119118"/>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e 56">
            <a:extLst>
              <a:ext uri="{FF2B5EF4-FFF2-40B4-BE49-F238E27FC236}">
                <a16:creationId xmlns:a16="http://schemas.microsoft.com/office/drawing/2014/main" id="{05A39B31-D9E3-BA4B-8551-05AF7F6440E8}"/>
              </a:ext>
            </a:extLst>
          </p:cNvPr>
          <p:cNvSpPr/>
          <p:nvPr/>
        </p:nvSpPr>
        <p:spPr>
          <a:xfrm>
            <a:off x="1634463" y="3512884"/>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e 58">
            <a:extLst>
              <a:ext uri="{FF2B5EF4-FFF2-40B4-BE49-F238E27FC236}">
                <a16:creationId xmlns:a16="http://schemas.microsoft.com/office/drawing/2014/main" id="{EA35A6FF-75CE-E64E-8A79-9AB1A984439C}"/>
              </a:ext>
            </a:extLst>
          </p:cNvPr>
          <p:cNvSpPr/>
          <p:nvPr/>
        </p:nvSpPr>
        <p:spPr>
          <a:xfrm>
            <a:off x="3037264" y="4497822"/>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e 60">
            <a:extLst>
              <a:ext uri="{FF2B5EF4-FFF2-40B4-BE49-F238E27FC236}">
                <a16:creationId xmlns:a16="http://schemas.microsoft.com/office/drawing/2014/main" id="{6B42E324-405F-A54E-9B01-3EAAE135E822}"/>
              </a:ext>
            </a:extLst>
          </p:cNvPr>
          <p:cNvSpPr/>
          <p:nvPr/>
        </p:nvSpPr>
        <p:spPr>
          <a:xfrm>
            <a:off x="2334717" y="4374308"/>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e 62">
            <a:extLst>
              <a:ext uri="{FF2B5EF4-FFF2-40B4-BE49-F238E27FC236}">
                <a16:creationId xmlns:a16="http://schemas.microsoft.com/office/drawing/2014/main" id="{E35B65CC-7AF7-6C48-8DDC-683FEB9D8AAA}"/>
              </a:ext>
            </a:extLst>
          </p:cNvPr>
          <p:cNvSpPr/>
          <p:nvPr/>
        </p:nvSpPr>
        <p:spPr>
          <a:xfrm>
            <a:off x="3037943" y="4049598"/>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e 66">
            <a:extLst>
              <a:ext uri="{FF2B5EF4-FFF2-40B4-BE49-F238E27FC236}">
                <a16:creationId xmlns:a16="http://schemas.microsoft.com/office/drawing/2014/main" id="{4874992A-5556-494E-BD00-CA20B880827B}"/>
              </a:ext>
            </a:extLst>
          </p:cNvPr>
          <p:cNvSpPr/>
          <p:nvPr/>
        </p:nvSpPr>
        <p:spPr>
          <a:xfrm>
            <a:off x="2731273" y="3506912"/>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e 68">
            <a:extLst>
              <a:ext uri="{FF2B5EF4-FFF2-40B4-BE49-F238E27FC236}">
                <a16:creationId xmlns:a16="http://schemas.microsoft.com/office/drawing/2014/main" id="{CB77FCE5-2853-5642-BB3D-EC7ACFEB5409}"/>
              </a:ext>
            </a:extLst>
          </p:cNvPr>
          <p:cNvSpPr/>
          <p:nvPr/>
        </p:nvSpPr>
        <p:spPr>
          <a:xfrm>
            <a:off x="1722756" y="4374308"/>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e 70">
            <a:extLst>
              <a:ext uri="{FF2B5EF4-FFF2-40B4-BE49-F238E27FC236}">
                <a16:creationId xmlns:a16="http://schemas.microsoft.com/office/drawing/2014/main" id="{8A952DAF-609C-034F-8020-9EA095E9B9B7}"/>
              </a:ext>
            </a:extLst>
          </p:cNvPr>
          <p:cNvSpPr/>
          <p:nvPr/>
        </p:nvSpPr>
        <p:spPr>
          <a:xfrm>
            <a:off x="977030" y="4150171"/>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e 72">
            <a:extLst>
              <a:ext uri="{FF2B5EF4-FFF2-40B4-BE49-F238E27FC236}">
                <a16:creationId xmlns:a16="http://schemas.microsoft.com/office/drawing/2014/main" id="{9474A57A-4ECE-5247-96B3-E66C932E56A0}"/>
              </a:ext>
            </a:extLst>
          </p:cNvPr>
          <p:cNvSpPr/>
          <p:nvPr/>
        </p:nvSpPr>
        <p:spPr>
          <a:xfrm>
            <a:off x="1762207" y="3904818"/>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7" name="Connettore 1 74">
            <a:extLst>
              <a:ext uri="{FF2B5EF4-FFF2-40B4-BE49-F238E27FC236}">
                <a16:creationId xmlns:a16="http://schemas.microsoft.com/office/drawing/2014/main" id="{3BDB7AE6-9E1A-A849-B2F6-B2DCFC3EEB86}"/>
              </a:ext>
            </a:extLst>
          </p:cNvPr>
          <p:cNvCxnSpPr>
            <a:stCxn id="139" idx="6"/>
            <a:endCxn id="143" idx="2"/>
          </p:cNvCxnSpPr>
          <p:nvPr/>
        </p:nvCxnSpPr>
        <p:spPr>
          <a:xfrm flipV="1">
            <a:off x="1946999" y="3651692"/>
            <a:ext cx="784274" cy="5972"/>
          </a:xfrm>
          <a:prstGeom prst="line">
            <a:avLst/>
          </a:prstGeom>
          <a:ln>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48" name="Connettore 4 54">
            <a:extLst>
              <a:ext uri="{FF2B5EF4-FFF2-40B4-BE49-F238E27FC236}">
                <a16:creationId xmlns:a16="http://schemas.microsoft.com/office/drawing/2014/main" id="{4F2CCECE-3D51-F648-BAB6-B15521D975BC}"/>
              </a:ext>
            </a:extLst>
          </p:cNvPr>
          <p:cNvCxnSpPr>
            <a:stCxn id="143" idx="7"/>
            <a:endCxn id="139" idx="0"/>
          </p:cNvCxnSpPr>
          <p:nvPr/>
        </p:nvCxnSpPr>
        <p:spPr>
          <a:xfrm rot="16200000" flipV="1">
            <a:off x="2376169" y="2927447"/>
            <a:ext cx="36433" cy="1207308"/>
          </a:xfrm>
          <a:prstGeom prst="curvedConnector3">
            <a:avLst>
              <a:gd name="adj1" fmla="val 448566"/>
            </a:avLst>
          </a:prstGeom>
          <a:ln>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49" name="Connettore 2 84">
            <a:extLst>
              <a:ext uri="{FF2B5EF4-FFF2-40B4-BE49-F238E27FC236}">
                <a16:creationId xmlns:a16="http://schemas.microsoft.com/office/drawing/2014/main" id="{462A20B4-97E4-F644-8B62-03B3EEFEF2B0}"/>
              </a:ext>
            </a:extLst>
          </p:cNvPr>
          <p:cNvCxnSpPr>
            <a:cxnSpLocks/>
            <a:stCxn id="145" idx="5"/>
            <a:endCxn id="144" idx="2"/>
          </p:cNvCxnSpPr>
          <p:nvPr/>
        </p:nvCxnSpPr>
        <p:spPr>
          <a:xfrm>
            <a:off x="1243796" y="4397326"/>
            <a:ext cx="478960" cy="12176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onnettore 2 85">
            <a:extLst>
              <a:ext uri="{FF2B5EF4-FFF2-40B4-BE49-F238E27FC236}">
                <a16:creationId xmlns:a16="http://schemas.microsoft.com/office/drawing/2014/main" id="{271B5946-3C53-7C4E-8C62-01F58B2BFB1D}"/>
              </a:ext>
            </a:extLst>
          </p:cNvPr>
          <p:cNvCxnSpPr>
            <a:cxnSpLocks/>
            <a:stCxn id="145" idx="6"/>
            <a:endCxn id="146" idx="2"/>
          </p:cNvCxnSpPr>
          <p:nvPr/>
        </p:nvCxnSpPr>
        <p:spPr>
          <a:xfrm flipV="1">
            <a:off x="1289566" y="4049598"/>
            <a:ext cx="472641" cy="24535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onnettore 2 86">
            <a:extLst>
              <a:ext uri="{FF2B5EF4-FFF2-40B4-BE49-F238E27FC236}">
                <a16:creationId xmlns:a16="http://schemas.microsoft.com/office/drawing/2014/main" id="{9A575524-A65F-1D4D-ABB2-78E096E2C00D}"/>
              </a:ext>
            </a:extLst>
          </p:cNvPr>
          <p:cNvCxnSpPr>
            <a:cxnSpLocks/>
            <a:stCxn id="141" idx="7"/>
            <a:endCxn id="142" idx="2"/>
          </p:cNvCxnSpPr>
          <p:nvPr/>
        </p:nvCxnSpPr>
        <p:spPr>
          <a:xfrm flipV="1">
            <a:off x="2601483" y="4194378"/>
            <a:ext cx="436460" cy="22233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onnettore 2 87">
            <a:extLst>
              <a:ext uri="{FF2B5EF4-FFF2-40B4-BE49-F238E27FC236}">
                <a16:creationId xmlns:a16="http://schemas.microsoft.com/office/drawing/2014/main" id="{F6ECE51B-C223-3C4F-9EC1-39184A038F5D}"/>
              </a:ext>
            </a:extLst>
          </p:cNvPr>
          <p:cNvCxnSpPr>
            <a:cxnSpLocks/>
            <a:stCxn id="141" idx="5"/>
            <a:endCxn id="140" idx="2"/>
          </p:cNvCxnSpPr>
          <p:nvPr/>
        </p:nvCxnSpPr>
        <p:spPr>
          <a:xfrm>
            <a:off x="2601483" y="4621463"/>
            <a:ext cx="435781" cy="2113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3" name="CasellaDiTesto 88">
            <a:extLst>
              <a:ext uri="{FF2B5EF4-FFF2-40B4-BE49-F238E27FC236}">
                <a16:creationId xmlns:a16="http://schemas.microsoft.com/office/drawing/2014/main" id="{8F37CAFA-CD43-3D40-8452-D2AB6343BBE0}"/>
              </a:ext>
            </a:extLst>
          </p:cNvPr>
          <p:cNvSpPr txBox="1"/>
          <p:nvPr/>
        </p:nvSpPr>
        <p:spPr>
          <a:xfrm>
            <a:off x="4597727" y="3237822"/>
            <a:ext cx="1557747" cy="369332"/>
          </a:xfrm>
          <a:prstGeom prst="rect">
            <a:avLst/>
          </a:prstGeom>
          <a:noFill/>
        </p:spPr>
        <p:txBody>
          <a:bodyPr wrap="square" rtlCol="0">
            <a:spAutoFit/>
          </a:bodyPr>
          <a:lstStyle/>
          <a:p>
            <a:r>
              <a:rPr lang="en-GB" dirty="0">
                <a:solidFill>
                  <a:schemeClr val="accent2"/>
                </a:solidFill>
              </a:rPr>
              <a:t>Business Layer</a:t>
            </a:r>
          </a:p>
        </p:txBody>
      </p:sp>
      <p:cxnSp>
        <p:nvCxnSpPr>
          <p:cNvPr id="154" name="Connettore 2 89">
            <a:extLst>
              <a:ext uri="{FF2B5EF4-FFF2-40B4-BE49-F238E27FC236}">
                <a16:creationId xmlns:a16="http://schemas.microsoft.com/office/drawing/2014/main" id="{1D328A8F-A588-A54E-A72A-47961D84BCE8}"/>
              </a:ext>
            </a:extLst>
          </p:cNvPr>
          <p:cNvCxnSpPr>
            <a:cxnSpLocks/>
            <a:stCxn id="144" idx="6"/>
            <a:endCxn id="141" idx="2"/>
          </p:cNvCxnSpPr>
          <p:nvPr/>
        </p:nvCxnSpPr>
        <p:spPr>
          <a:xfrm>
            <a:off x="2035292" y="4519088"/>
            <a:ext cx="299425"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5" name="Ovale 119">
            <a:extLst>
              <a:ext uri="{FF2B5EF4-FFF2-40B4-BE49-F238E27FC236}">
                <a16:creationId xmlns:a16="http://schemas.microsoft.com/office/drawing/2014/main" id="{76168CEE-9A39-9146-93F2-917B76201FEC}"/>
              </a:ext>
            </a:extLst>
          </p:cNvPr>
          <p:cNvSpPr/>
          <p:nvPr/>
        </p:nvSpPr>
        <p:spPr>
          <a:xfrm>
            <a:off x="4477079" y="3705909"/>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e 120">
            <a:extLst>
              <a:ext uri="{FF2B5EF4-FFF2-40B4-BE49-F238E27FC236}">
                <a16:creationId xmlns:a16="http://schemas.microsoft.com/office/drawing/2014/main" id="{AE5D16E7-F504-3C40-B1AF-29758B4E60B8}"/>
              </a:ext>
            </a:extLst>
          </p:cNvPr>
          <p:cNvSpPr/>
          <p:nvPr/>
        </p:nvSpPr>
        <p:spPr>
          <a:xfrm>
            <a:off x="3999564" y="3921388"/>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e 121">
            <a:extLst>
              <a:ext uri="{FF2B5EF4-FFF2-40B4-BE49-F238E27FC236}">
                <a16:creationId xmlns:a16="http://schemas.microsoft.com/office/drawing/2014/main" id="{1C34F11E-0F13-F84E-872C-01BCB02C6583}"/>
              </a:ext>
            </a:extLst>
          </p:cNvPr>
          <p:cNvSpPr/>
          <p:nvPr/>
        </p:nvSpPr>
        <p:spPr>
          <a:xfrm>
            <a:off x="3388308" y="3697251"/>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e 122">
            <a:extLst>
              <a:ext uri="{FF2B5EF4-FFF2-40B4-BE49-F238E27FC236}">
                <a16:creationId xmlns:a16="http://schemas.microsoft.com/office/drawing/2014/main" id="{C48DC63F-6AD5-7E4C-A3F2-2DC801BD77EE}"/>
              </a:ext>
            </a:extLst>
          </p:cNvPr>
          <p:cNvSpPr/>
          <p:nvPr/>
        </p:nvSpPr>
        <p:spPr>
          <a:xfrm>
            <a:off x="4039015" y="3451898"/>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9" name="Connettore 1 123">
            <a:extLst>
              <a:ext uri="{FF2B5EF4-FFF2-40B4-BE49-F238E27FC236}">
                <a16:creationId xmlns:a16="http://schemas.microsoft.com/office/drawing/2014/main" id="{ED475BA3-F13D-9046-AF3D-FC1B9B8FA528}"/>
              </a:ext>
            </a:extLst>
          </p:cNvPr>
          <p:cNvCxnSpPr>
            <a:cxnSpLocks/>
            <a:stCxn id="155" idx="1"/>
            <a:endCxn id="158" idx="6"/>
          </p:cNvCxnSpPr>
          <p:nvPr/>
        </p:nvCxnSpPr>
        <p:spPr>
          <a:xfrm flipH="1" flipV="1">
            <a:off x="4351551" y="3596678"/>
            <a:ext cx="171298" cy="151636"/>
          </a:xfrm>
          <a:prstGeom prst="line">
            <a:avLst/>
          </a:prstGeom>
          <a:ln>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160" name="Connettore 2 124">
            <a:extLst>
              <a:ext uri="{FF2B5EF4-FFF2-40B4-BE49-F238E27FC236}">
                <a16:creationId xmlns:a16="http://schemas.microsoft.com/office/drawing/2014/main" id="{A1CDAB8E-CD4F-8149-8876-CF25CC0C6A0C}"/>
              </a:ext>
            </a:extLst>
          </p:cNvPr>
          <p:cNvCxnSpPr>
            <a:cxnSpLocks/>
            <a:stCxn id="157" idx="5"/>
            <a:endCxn id="156" idx="2"/>
          </p:cNvCxnSpPr>
          <p:nvPr/>
        </p:nvCxnSpPr>
        <p:spPr>
          <a:xfrm>
            <a:off x="3655074" y="3944406"/>
            <a:ext cx="344490" cy="12176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Connettore 2 125">
            <a:extLst>
              <a:ext uri="{FF2B5EF4-FFF2-40B4-BE49-F238E27FC236}">
                <a16:creationId xmlns:a16="http://schemas.microsoft.com/office/drawing/2014/main" id="{2B82A8C8-3676-574F-860D-6B27546CDABA}"/>
              </a:ext>
            </a:extLst>
          </p:cNvPr>
          <p:cNvCxnSpPr>
            <a:cxnSpLocks/>
            <a:stCxn id="157" idx="6"/>
            <a:endCxn id="158" idx="2"/>
          </p:cNvCxnSpPr>
          <p:nvPr/>
        </p:nvCxnSpPr>
        <p:spPr>
          <a:xfrm flipV="1">
            <a:off x="3700844" y="3596678"/>
            <a:ext cx="338171" cy="24535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Connettore 2 126">
            <a:extLst>
              <a:ext uri="{FF2B5EF4-FFF2-40B4-BE49-F238E27FC236}">
                <a16:creationId xmlns:a16="http://schemas.microsoft.com/office/drawing/2014/main" id="{E18F0DF9-2459-154A-ADC8-3117C8786B31}"/>
              </a:ext>
            </a:extLst>
          </p:cNvPr>
          <p:cNvCxnSpPr>
            <a:cxnSpLocks/>
            <a:stCxn id="156" idx="6"/>
            <a:endCxn id="155" idx="3"/>
          </p:cNvCxnSpPr>
          <p:nvPr/>
        </p:nvCxnSpPr>
        <p:spPr>
          <a:xfrm flipV="1">
            <a:off x="4312100" y="3953064"/>
            <a:ext cx="210749" cy="11310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3" name="Ovale 133">
            <a:extLst>
              <a:ext uri="{FF2B5EF4-FFF2-40B4-BE49-F238E27FC236}">
                <a16:creationId xmlns:a16="http://schemas.microsoft.com/office/drawing/2014/main" id="{C56BD228-0F58-A446-B8EA-E3E4566E6606}"/>
              </a:ext>
            </a:extLst>
          </p:cNvPr>
          <p:cNvSpPr/>
          <p:nvPr/>
        </p:nvSpPr>
        <p:spPr>
          <a:xfrm>
            <a:off x="5100712" y="3723816"/>
            <a:ext cx="312536" cy="28956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4" name="Connettore 2 135">
            <a:extLst>
              <a:ext uri="{FF2B5EF4-FFF2-40B4-BE49-F238E27FC236}">
                <a16:creationId xmlns:a16="http://schemas.microsoft.com/office/drawing/2014/main" id="{727323EF-2BF7-764C-B013-88BF9D4BB56A}"/>
              </a:ext>
            </a:extLst>
          </p:cNvPr>
          <p:cNvCxnSpPr>
            <a:stCxn id="155" idx="6"/>
            <a:endCxn id="163" idx="2"/>
          </p:cNvCxnSpPr>
          <p:nvPr/>
        </p:nvCxnSpPr>
        <p:spPr>
          <a:xfrm>
            <a:off x="4789615" y="3850689"/>
            <a:ext cx="311097" cy="1790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Connettore 2 137">
            <a:extLst>
              <a:ext uri="{FF2B5EF4-FFF2-40B4-BE49-F238E27FC236}">
                <a16:creationId xmlns:a16="http://schemas.microsoft.com/office/drawing/2014/main" id="{2CD79EBD-E3BC-1348-A828-E66FBF329405}"/>
              </a:ext>
            </a:extLst>
          </p:cNvPr>
          <p:cNvCxnSpPr>
            <a:cxnSpLocks/>
            <a:stCxn id="157" idx="4"/>
            <a:endCxn id="102" idx="1"/>
          </p:cNvCxnSpPr>
          <p:nvPr/>
        </p:nvCxnSpPr>
        <p:spPr>
          <a:xfrm>
            <a:off x="3544576" y="3986811"/>
            <a:ext cx="1520593" cy="2220627"/>
          </a:xfrm>
          <a:prstGeom prst="straightConnector1">
            <a:avLst/>
          </a:prstGeom>
          <a:ln w="9525" cap="flat" cmpd="sng" algn="ctr">
            <a:solidFill>
              <a:schemeClr val="accent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66" name="Connettore 2 139">
            <a:extLst>
              <a:ext uri="{FF2B5EF4-FFF2-40B4-BE49-F238E27FC236}">
                <a16:creationId xmlns:a16="http://schemas.microsoft.com/office/drawing/2014/main" id="{684ECAAB-4CDB-5E49-980B-D19FB2206236}"/>
              </a:ext>
            </a:extLst>
          </p:cNvPr>
          <p:cNvCxnSpPr>
            <a:stCxn id="156" idx="4"/>
          </p:cNvCxnSpPr>
          <p:nvPr/>
        </p:nvCxnSpPr>
        <p:spPr>
          <a:xfrm>
            <a:off x="4155832" y="4210948"/>
            <a:ext cx="871466" cy="1971281"/>
          </a:xfrm>
          <a:prstGeom prst="straightConnector1">
            <a:avLst/>
          </a:prstGeom>
          <a:ln w="9525" cap="flat" cmpd="sng" algn="ctr">
            <a:solidFill>
              <a:schemeClr val="accent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67" name="Connettore 2 141">
            <a:extLst>
              <a:ext uri="{FF2B5EF4-FFF2-40B4-BE49-F238E27FC236}">
                <a16:creationId xmlns:a16="http://schemas.microsoft.com/office/drawing/2014/main" id="{C27DE1BC-9523-7F47-BA67-E340908AF36A}"/>
              </a:ext>
            </a:extLst>
          </p:cNvPr>
          <p:cNvCxnSpPr>
            <a:stCxn id="158" idx="5"/>
            <a:endCxn id="101" idx="1"/>
          </p:cNvCxnSpPr>
          <p:nvPr/>
        </p:nvCxnSpPr>
        <p:spPr>
          <a:xfrm>
            <a:off x="4305781" y="3699053"/>
            <a:ext cx="1094668" cy="1589631"/>
          </a:xfrm>
          <a:prstGeom prst="straightConnector1">
            <a:avLst/>
          </a:prstGeom>
          <a:ln w="9525" cap="flat" cmpd="sng" algn="ctr">
            <a:solidFill>
              <a:schemeClr val="accent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68" name="Connettore 2 143">
            <a:extLst>
              <a:ext uri="{FF2B5EF4-FFF2-40B4-BE49-F238E27FC236}">
                <a16:creationId xmlns:a16="http://schemas.microsoft.com/office/drawing/2014/main" id="{DA4BDE1C-D805-BD49-BAA6-36B97E757F75}"/>
              </a:ext>
            </a:extLst>
          </p:cNvPr>
          <p:cNvCxnSpPr>
            <a:stCxn id="155" idx="4"/>
            <a:endCxn id="101" idx="1"/>
          </p:cNvCxnSpPr>
          <p:nvPr/>
        </p:nvCxnSpPr>
        <p:spPr>
          <a:xfrm>
            <a:off x="4633347" y="3995469"/>
            <a:ext cx="767102" cy="1293215"/>
          </a:xfrm>
          <a:prstGeom prst="straightConnector1">
            <a:avLst/>
          </a:prstGeom>
          <a:ln w="9525" cap="flat" cmpd="sng" algn="ctr">
            <a:solidFill>
              <a:schemeClr val="accent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69" name="Connettore 2 145">
            <a:extLst>
              <a:ext uri="{FF2B5EF4-FFF2-40B4-BE49-F238E27FC236}">
                <a16:creationId xmlns:a16="http://schemas.microsoft.com/office/drawing/2014/main" id="{50257DF6-7B4E-9743-82ED-9FBE8F004B77}"/>
              </a:ext>
            </a:extLst>
          </p:cNvPr>
          <p:cNvCxnSpPr>
            <a:stCxn id="163" idx="4"/>
            <a:endCxn id="101" idx="1"/>
          </p:cNvCxnSpPr>
          <p:nvPr/>
        </p:nvCxnSpPr>
        <p:spPr>
          <a:xfrm>
            <a:off x="5256980" y="4013376"/>
            <a:ext cx="143469" cy="1275308"/>
          </a:xfrm>
          <a:prstGeom prst="straightConnector1">
            <a:avLst/>
          </a:prstGeom>
          <a:ln w="9525" cap="flat" cmpd="sng" algn="ctr">
            <a:solidFill>
              <a:schemeClr val="accent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70" name="Connettore 2 156">
            <a:extLst>
              <a:ext uri="{FF2B5EF4-FFF2-40B4-BE49-F238E27FC236}">
                <a16:creationId xmlns:a16="http://schemas.microsoft.com/office/drawing/2014/main" id="{43DDE49B-1FEA-3741-8586-7F0B5D9342E3}"/>
              </a:ext>
            </a:extLst>
          </p:cNvPr>
          <p:cNvCxnSpPr>
            <a:stCxn id="110" idx="3"/>
            <a:endCxn id="157" idx="0"/>
          </p:cNvCxnSpPr>
          <p:nvPr/>
        </p:nvCxnSpPr>
        <p:spPr>
          <a:xfrm flipH="1">
            <a:off x="3544576" y="1983279"/>
            <a:ext cx="3332142" cy="1713972"/>
          </a:xfrm>
          <a:prstGeom prst="straightConnector1">
            <a:avLst/>
          </a:prstGeom>
          <a:ln w="9525" cap="flat" cmpd="sng" algn="ctr">
            <a:solidFill>
              <a:schemeClr val="dk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1" name="Parallelogramma 15">
            <a:extLst>
              <a:ext uri="{FF2B5EF4-FFF2-40B4-BE49-F238E27FC236}">
                <a16:creationId xmlns:a16="http://schemas.microsoft.com/office/drawing/2014/main" id="{7CBD7F46-F430-FF40-9BF2-2E9DF2FB342E}"/>
              </a:ext>
            </a:extLst>
          </p:cNvPr>
          <p:cNvSpPr/>
          <p:nvPr/>
        </p:nvSpPr>
        <p:spPr>
          <a:xfrm>
            <a:off x="6193345" y="3604110"/>
            <a:ext cx="5065264" cy="895125"/>
          </a:xfrm>
          <a:prstGeom prst="parallelogram">
            <a:avLst>
              <a:gd name="adj" fmla="val 119118"/>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p:cNvSpPr/>
          <p:nvPr/>
        </p:nvSpPr>
        <p:spPr>
          <a:xfrm>
            <a:off x="7486947" y="3941362"/>
            <a:ext cx="245562" cy="249972"/>
          </a:xfrm>
          <a:prstGeom prst="ellipse">
            <a:avLst/>
          </a:prstGeom>
          <a:solidFill>
            <a:schemeClr val="accent4">
              <a:lumMod val="60000"/>
              <a:lumOff val="4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8198830" y="3944406"/>
            <a:ext cx="245562" cy="249972"/>
          </a:xfrm>
          <a:prstGeom prst="ellipse">
            <a:avLst/>
          </a:prstGeom>
          <a:solidFill>
            <a:schemeClr val="accent4">
              <a:lumMod val="60000"/>
              <a:lumOff val="4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8898535" y="3954712"/>
            <a:ext cx="245562" cy="249972"/>
          </a:xfrm>
          <a:prstGeom prst="ellipse">
            <a:avLst/>
          </a:prstGeom>
          <a:solidFill>
            <a:schemeClr val="accent4">
              <a:lumMod val="60000"/>
              <a:lumOff val="4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9658726" y="3960976"/>
            <a:ext cx="245562" cy="249972"/>
          </a:xfrm>
          <a:prstGeom prst="ellipse">
            <a:avLst/>
          </a:prstGeom>
          <a:solidFill>
            <a:schemeClr val="accent4">
              <a:lumMod val="60000"/>
              <a:lumOff val="4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CasellaDiTesto 88">
            <a:extLst>
              <a:ext uri="{FF2B5EF4-FFF2-40B4-BE49-F238E27FC236}">
                <a16:creationId xmlns:a16="http://schemas.microsoft.com/office/drawing/2014/main" id="{8F37CAFA-CD43-3D40-8452-D2AB6343BBE0}"/>
              </a:ext>
            </a:extLst>
          </p:cNvPr>
          <p:cNvSpPr txBox="1"/>
          <p:nvPr/>
        </p:nvSpPr>
        <p:spPr>
          <a:xfrm>
            <a:off x="9688311" y="3516788"/>
            <a:ext cx="1557747" cy="369332"/>
          </a:xfrm>
          <a:prstGeom prst="rect">
            <a:avLst/>
          </a:prstGeom>
          <a:noFill/>
        </p:spPr>
        <p:txBody>
          <a:bodyPr wrap="square" rtlCol="0">
            <a:spAutoFit/>
          </a:bodyPr>
          <a:lstStyle/>
          <a:p>
            <a:r>
              <a:rPr lang="en-GB" dirty="0">
                <a:solidFill>
                  <a:schemeClr val="accent4"/>
                </a:solidFill>
              </a:rPr>
              <a:t>Access Layer</a:t>
            </a:r>
          </a:p>
        </p:txBody>
      </p:sp>
      <p:cxnSp>
        <p:nvCxnSpPr>
          <p:cNvPr id="177" name="Straight Arrow Connector 176"/>
          <p:cNvCxnSpPr>
            <a:stCxn id="113" idx="4"/>
            <a:endCxn id="173" idx="0"/>
          </p:cNvCxnSpPr>
          <p:nvPr/>
        </p:nvCxnSpPr>
        <p:spPr>
          <a:xfrm>
            <a:off x="8275417" y="2851910"/>
            <a:ext cx="46194" cy="1092496"/>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13" idx="4"/>
            <a:endCxn id="172" idx="0"/>
          </p:cNvCxnSpPr>
          <p:nvPr/>
        </p:nvCxnSpPr>
        <p:spPr>
          <a:xfrm flipH="1">
            <a:off x="7609728" y="2851910"/>
            <a:ext cx="665689" cy="1089452"/>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15" idx="4"/>
            <a:endCxn id="174" idx="0"/>
          </p:cNvCxnSpPr>
          <p:nvPr/>
        </p:nvCxnSpPr>
        <p:spPr>
          <a:xfrm>
            <a:off x="8976457" y="2449138"/>
            <a:ext cx="44859" cy="1505574"/>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117" idx="4"/>
            <a:endCxn id="175" idx="1"/>
          </p:cNvCxnSpPr>
          <p:nvPr/>
        </p:nvCxnSpPr>
        <p:spPr>
          <a:xfrm>
            <a:off x="9616537" y="2813810"/>
            <a:ext cx="78151" cy="1183774"/>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1" name="Connettore 2 75">
            <a:extLst>
              <a:ext uri="{FF2B5EF4-FFF2-40B4-BE49-F238E27FC236}">
                <a16:creationId xmlns:a16="http://schemas.microsoft.com/office/drawing/2014/main" id="{BA79097E-0520-8146-8FC9-1F79CA4CDFF7}"/>
              </a:ext>
            </a:extLst>
          </p:cNvPr>
          <p:cNvCxnSpPr>
            <a:stCxn id="175" idx="4"/>
            <a:endCxn id="107" idx="0"/>
          </p:cNvCxnSpPr>
          <p:nvPr/>
        </p:nvCxnSpPr>
        <p:spPr>
          <a:xfrm flipH="1">
            <a:off x="8307908" y="4210948"/>
            <a:ext cx="1473599" cy="1099557"/>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2" name="Connettore 2 71">
            <a:extLst>
              <a:ext uri="{FF2B5EF4-FFF2-40B4-BE49-F238E27FC236}">
                <a16:creationId xmlns:a16="http://schemas.microsoft.com/office/drawing/2014/main" id="{0333EE23-7F74-C743-852F-83605731987F}"/>
              </a:ext>
            </a:extLst>
          </p:cNvPr>
          <p:cNvCxnSpPr>
            <a:stCxn id="174" idx="4"/>
            <a:endCxn id="105" idx="7"/>
          </p:cNvCxnSpPr>
          <p:nvPr/>
        </p:nvCxnSpPr>
        <p:spPr>
          <a:xfrm flipH="1">
            <a:off x="6917687" y="4204684"/>
            <a:ext cx="2103629" cy="1247830"/>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3" name="Connettore 2 69">
            <a:extLst>
              <a:ext uri="{FF2B5EF4-FFF2-40B4-BE49-F238E27FC236}">
                <a16:creationId xmlns:a16="http://schemas.microsoft.com/office/drawing/2014/main" id="{2E5D23D4-8974-5A4D-A77D-2BF961DD455C}"/>
              </a:ext>
            </a:extLst>
          </p:cNvPr>
          <p:cNvCxnSpPr>
            <a:endCxn id="105" idx="0"/>
          </p:cNvCxnSpPr>
          <p:nvPr/>
        </p:nvCxnSpPr>
        <p:spPr>
          <a:xfrm flipH="1">
            <a:off x="6799148" y="4191334"/>
            <a:ext cx="1560334" cy="1218775"/>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4" name="Connettore 2 67">
            <a:extLst>
              <a:ext uri="{FF2B5EF4-FFF2-40B4-BE49-F238E27FC236}">
                <a16:creationId xmlns:a16="http://schemas.microsoft.com/office/drawing/2014/main" id="{B3187C13-7C9F-A444-B760-7C264D44D926}"/>
              </a:ext>
            </a:extLst>
          </p:cNvPr>
          <p:cNvCxnSpPr>
            <a:stCxn id="172" idx="3"/>
            <a:endCxn id="101" idx="0"/>
          </p:cNvCxnSpPr>
          <p:nvPr/>
        </p:nvCxnSpPr>
        <p:spPr>
          <a:xfrm flipH="1">
            <a:off x="5518988" y="4154726"/>
            <a:ext cx="2003921" cy="1091553"/>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5" name="CasellaDiTesto 65">
            <a:extLst>
              <a:ext uri="{FF2B5EF4-FFF2-40B4-BE49-F238E27FC236}">
                <a16:creationId xmlns:a16="http://schemas.microsoft.com/office/drawing/2014/main" id="{7E0915D0-FD2B-A24F-90F7-A91654CD1698}"/>
              </a:ext>
            </a:extLst>
          </p:cNvPr>
          <p:cNvSpPr txBox="1"/>
          <p:nvPr/>
        </p:nvSpPr>
        <p:spPr>
          <a:xfrm>
            <a:off x="10177438" y="1607207"/>
            <a:ext cx="2468880" cy="369332"/>
          </a:xfrm>
          <a:prstGeom prst="rect">
            <a:avLst/>
          </a:prstGeom>
          <a:noFill/>
        </p:spPr>
        <p:txBody>
          <a:bodyPr wrap="square" rtlCol="0">
            <a:spAutoFit/>
          </a:bodyPr>
          <a:lstStyle/>
          <a:p>
            <a:r>
              <a:rPr lang="en-GB" dirty="0">
                <a:solidFill>
                  <a:schemeClr val="accent6"/>
                </a:solidFill>
              </a:rPr>
              <a:t>Human Layer</a:t>
            </a:r>
          </a:p>
        </p:txBody>
      </p:sp>
      <p:grpSp>
        <p:nvGrpSpPr>
          <p:cNvPr id="188" name="Gruppo 20">
            <a:extLst>
              <a:ext uri="{FF2B5EF4-FFF2-40B4-BE49-F238E27FC236}">
                <a16:creationId xmlns:a16="http://schemas.microsoft.com/office/drawing/2014/main" id="{1FC05215-F165-8845-B07E-0B62B84407AB}"/>
              </a:ext>
            </a:extLst>
          </p:cNvPr>
          <p:cNvGrpSpPr/>
          <p:nvPr/>
        </p:nvGrpSpPr>
        <p:grpSpPr>
          <a:xfrm>
            <a:off x="10093981" y="1925353"/>
            <a:ext cx="1553115" cy="859786"/>
            <a:chOff x="4494113" y="-10215946"/>
            <a:chExt cx="1454740" cy="2533799"/>
          </a:xfrm>
        </p:grpSpPr>
        <p:pic>
          <p:nvPicPr>
            <p:cNvPr id="198" name="Elemento grafico 9">
              <a:extLst>
                <a:ext uri="{FF2B5EF4-FFF2-40B4-BE49-F238E27FC236}">
                  <a16:creationId xmlns:a16="http://schemas.microsoft.com/office/drawing/2014/main" id="{55B13E5B-03B4-4744-A3CD-26FBB414DC33}"/>
                </a:ext>
              </a:extLst>
            </p:cNvPr>
            <p:cNvPicPr>
              <a:picLocks noChangeAspect="1"/>
            </p:cNvPicPr>
            <p:nvPr/>
          </p:nvPicPr>
          <p:blipFill>
            <a:blip r:embed="rId2">
              <a:extLst>
                <a:ext uri="{96DAC541-7B7A-43D3-8B79-37D633B846F1}">
                  <asvg:svgBlip xmlns:asvg="http://schemas.microsoft.com/office/drawing/2016/SVG/main" xmlns="" r:embed="rId14"/>
                </a:ext>
              </a:extLst>
            </a:blip>
            <a:stretch>
              <a:fillRect/>
            </a:stretch>
          </p:blipFill>
          <p:spPr>
            <a:xfrm>
              <a:off x="4494113" y="-10212194"/>
              <a:ext cx="785577" cy="1077504"/>
            </a:xfrm>
            <a:prstGeom prst="rect">
              <a:avLst/>
            </a:prstGeom>
          </p:spPr>
        </p:pic>
        <p:pic>
          <p:nvPicPr>
            <p:cNvPr id="196" name="Elemento grafico 13">
              <a:extLst>
                <a:ext uri="{FF2B5EF4-FFF2-40B4-BE49-F238E27FC236}">
                  <a16:creationId xmlns:a16="http://schemas.microsoft.com/office/drawing/2014/main" id="{C469D81D-DD98-0947-B8AF-B9F92547D4DF}"/>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5160726" y="-10215946"/>
              <a:ext cx="788127" cy="1166368"/>
            </a:xfrm>
            <a:prstGeom prst="rect">
              <a:avLst/>
            </a:prstGeom>
          </p:spPr>
        </p:pic>
        <p:pic>
          <p:nvPicPr>
            <p:cNvPr id="194" name="Elemento grafico 15">
              <a:extLst>
                <a:ext uri="{FF2B5EF4-FFF2-40B4-BE49-F238E27FC236}">
                  <a16:creationId xmlns:a16="http://schemas.microsoft.com/office/drawing/2014/main" id="{F7D181AA-DD39-EE43-8170-A10A51515417}"/>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4545996" y="-9021667"/>
              <a:ext cx="733198" cy="1339520"/>
            </a:xfrm>
            <a:prstGeom prst="rect">
              <a:avLst/>
            </a:prstGeom>
          </p:spPr>
        </p:pic>
      </p:grpSp>
      <p:grpSp>
        <p:nvGrpSpPr>
          <p:cNvPr id="199" name="Gruppo 64">
            <a:extLst>
              <a:ext uri="{FF2B5EF4-FFF2-40B4-BE49-F238E27FC236}">
                <a16:creationId xmlns:a16="http://schemas.microsoft.com/office/drawing/2014/main" id="{9C5FB2C8-BBD9-FE4D-9892-7678304A22FE}"/>
              </a:ext>
            </a:extLst>
          </p:cNvPr>
          <p:cNvGrpSpPr/>
          <p:nvPr/>
        </p:nvGrpSpPr>
        <p:grpSpPr>
          <a:xfrm>
            <a:off x="9507003" y="5544513"/>
            <a:ext cx="540000" cy="540000"/>
            <a:chOff x="1183968" y="4036581"/>
            <a:chExt cx="540000" cy="540000"/>
          </a:xfrm>
        </p:grpSpPr>
        <p:sp>
          <p:nvSpPr>
            <p:cNvPr id="200" name="Ovale 43">
              <a:extLst>
                <a:ext uri="{FF2B5EF4-FFF2-40B4-BE49-F238E27FC236}">
                  <a16:creationId xmlns:a16="http://schemas.microsoft.com/office/drawing/2014/main" id="{BB0C9E87-DD78-314A-8E33-89426F443BE5}"/>
                </a:ext>
              </a:extLst>
            </p:cNvPr>
            <p:cNvSpPr/>
            <p:nvPr/>
          </p:nvSpPr>
          <p:spPr>
            <a:xfrm>
              <a:off x="1183968" y="4036581"/>
              <a:ext cx="540000" cy="540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1" name="Elemento grafico 8">
              <a:extLst>
                <a:ext uri="{FF2B5EF4-FFF2-40B4-BE49-F238E27FC236}">
                  <a16:creationId xmlns:a16="http://schemas.microsoft.com/office/drawing/2014/main" id="{A14B5136-2D23-694E-9794-9B6BDFC7F020}"/>
                </a:ext>
              </a:extLst>
            </p:cNvPr>
            <p:cNvPicPr>
              <a:picLocks noChangeAspect="1"/>
            </p:cNvPicPr>
            <p:nvPr/>
          </p:nvPicPr>
          <p:blipFill>
            <a:blip r:embed="rId19">
              <a:extLst>
                <a:ext uri="{96DAC541-7B7A-43D3-8B79-37D633B846F1}">
                  <asvg:svgBlip xmlns:asvg="http://schemas.microsoft.com/office/drawing/2016/SVG/main" xmlns="" r:embed="rId3"/>
                </a:ext>
              </a:extLst>
            </a:blip>
            <a:stretch>
              <a:fillRect/>
            </a:stretch>
          </p:blipFill>
          <p:spPr>
            <a:xfrm>
              <a:off x="1250325" y="4104858"/>
              <a:ext cx="414000" cy="414000"/>
            </a:xfrm>
            <a:prstGeom prst="rect">
              <a:avLst/>
            </a:prstGeom>
          </p:spPr>
        </p:pic>
      </p:grpSp>
      <p:grpSp>
        <p:nvGrpSpPr>
          <p:cNvPr id="202" name="Gruppo 62">
            <a:extLst>
              <a:ext uri="{FF2B5EF4-FFF2-40B4-BE49-F238E27FC236}">
                <a16:creationId xmlns:a16="http://schemas.microsoft.com/office/drawing/2014/main" id="{149FD137-B1A8-5E4D-AD82-2CFC8ECE75ED}"/>
              </a:ext>
            </a:extLst>
          </p:cNvPr>
          <p:cNvGrpSpPr/>
          <p:nvPr/>
        </p:nvGrpSpPr>
        <p:grpSpPr>
          <a:xfrm>
            <a:off x="8601799" y="6099719"/>
            <a:ext cx="540000" cy="540000"/>
            <a:chOff x="1183968" y="2499992"/>
            <a:chExt cx="540000" cy="540000"/>
          </a:xfrm>
        </p:grpSpPr>
        <p:sp>
          <p:nvSpPr>
            <p:cNvPr id="203" name="Ovale 16">
              <a:extLst>
                <a:ext uri="{FF2B5EF4-FFF2-40B4-BE49-F238E27FC236}">
                  <a16:creationId xmlns:a16="http://schemas.microsoft.com/office/drawing/2014/main" id="{3463A510-B229-EA41-B3FD-D9375BE1A387}"/>
                </a:ext>
              </a:extLst>
            </p:cNvPr>
            <p:cNvSpPr/>
            <p:nvPr/>
          </p:nvSpPr>
          <p:spPr>
            <a:xfrm>
              <a:off x="1183968" y="2499992"/>
              <a:ext cx="540000" cy="540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4" name="Elemento grafico 10">
              <a:extLst>
                <a:ext uri="{FF2B5EF4-FFF2-40B4-BE49-F238E27FC236}">
                  <a16:creationId xmlns:a16="http://schemas.microsoft.com/office/drawing/2014/main" id="{FC26F50F-4916-3F42-AE45-B2874063076F}"/>
                </a:ext>
              </a:extLst>
            </p:cNvPr>
            <p:cNvPicPr>
              <a:picLocks noChangeAspect="1"/>
            </p:cNvPicPr>
            <p:nvPr/>
          </p:nvPicPr>
          <p:blipFill>
            <a:blip r:embed="rId20">
              <a:extLst>
                <a:ext uri="{96DAC541-7B7A-43D3-8B79-37D633B846F1}">
                  <asvg:svgBlip xmlns:asvg="http://schemas.microsoft.com/office/drawing/2016/SVG/main" xmlns="" r:embed="rId5"/>
                </a:ext>
              </a:extLst>
            </a:blip>
            <a:stretch>
              <a:fillRect/>
            </a:stretch>
          </p:blipFill>
          <p:spPr>
            <a:xfrm>
              <a:off x="1250325" y="2553992"/>
              <a:ext cx="432000" cy="432000"/>
            </a:xfrm>
            <a:prstGeom prst="rect">
              <a:avLst/>
            </a:prstGeom>
          </p:spPr>
        </p:pic>
      </p:grpSp>
      <p:grpSp>
        <p:nvGrpSpPr>
          <p:cNvPr id="205" name="Gruppo 65">
            <a:extLst>
              <a:ext uri="{FF2B5EF4-FFF2-40B4-BE49-F238E27FC236}">
                <a16:creationId xmlns:a16="http://schemas.microsoft.com/office/drawing/2014/main" id="{7F9E425C-7A79-2F41-B76E-D0ACE866922B}"/>
              </a:ext>
            </a:extLst>
          </p:cNvPr>
          <p:cNvGrpSpPr/>
          <p:nvPr/>
        </p:nvGrpSpPr>
        <p:grpSpPr>
          <a:xfrm>
            <a:off x="8884156" y="5549578"/>
            <a:ext cx="540000" cy="540000"/>
            <a:chOff x="1183968" y="4804540"/>
            <a:chExt cx="540000" cy="540000"/>
          </a:xfrm>
        </p:grpSpPr>
        <p:sp>
          <p:nvSpPr>
            <p:cNvPr id="206" name="Ovale 45">
              <a:extLst>
                <a:ext uri="{FF2B5EF4-FFF2-40B4-BE49-F238E27FC236}">
                  <a16:creationId xmlns:a16="http://schemas.microsoft.com/office/drawing/2014/main" id="{75A6B0FB-5E8D-164A-8A04-DF69DB98BE8B}"/>
                </a:ext>
              </a:extLst>
            </p:cNvPr>
            <p:cNvSpPr/>
            <p:nvPr/>
          </p:nvSpPr>
          <p:spPr>
            <a:xfrm>
              <a:off x="1183968" y="4804540"/>
              <a:ext cx="540000" cy="540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7" name="Elemento grafico 12">
              <a:extLst>
                <a:ext uri="{FF2B5EF4-FFF2-40B4-BE49-F238E27FC236}">
                  <a16:creationId xmlns:a16="http://schemas.microsoft.com/office/drawing/2014/main" id="{30B570DE-5FF1-ED40-B4E7-5E098787FAE5}"/>
                </a:ext>
              </a:extLst>
            </p:cNvPr>
            <p:cNvPicPr>
              <a:picLocks noChangeAspect="1"/>
            </p:cNvPicPr>
            <p:nvPr/>
          </p:nvPicPr>
          <p:blipFill>
            <a:blip r:embed="rId21">
              <a:extLst>
                <a:ext uri="{96DAC541-7B7A-43D3-8B79-37D633B846F1}">
                  <asvg:svgBlip xmlns:asvg="http://schemas.microsoft.com/office/drawing/2016/SVG/main" xmlns="" r:embed="rId7"/>
                </a:ext>
              </a:extLst>
            </a:blip>
            <a:stretch>
              <a:fillRect/>
            </a:stretch>
          </p:blipFill>
          <p:spPr>
            <a:xfrm>
              <a:off x="1250325" y="4870897"/>
              <a:ext cx="432000" cy="432000"/>
            </a:xfrm>
            <a:prstGeom prst="rect">
              <a:avLst/>
            </a:prstGeom>
          </p:spPr>
        </p:pic>
      </p:grpSp>
      <p:grpSp>
        <p:nvGrpSpPr>
          <p:cNvPr id="208" name="Gruppo 63">
            <a:extLst>
              <a:ext uri="{FF2B5EF4-FFF2-40B4-BE49-F238E27FC236}">
                <a16:creationId xmlns:a16="http://schemas.microsoft.com/office/drawing/2014/main" id="{EA9F9D4C-993E-B74C-87BF-2EB0DC7A10F3}"/>
              </a:ext>
            </a:extLst>
          </p:cNvPr>
          <p:cNvGrpSpPr/>
          <p:nvPr/>
        </p:nvGrpSpPr>
        <p:grpSpPr>
          <a:xfrm>
            <a:off x="9193820" y="6092065"/>
            <a:ext cx="540000" cy="540000"/>
            <a:chOff x="1183968" y="3250940"/>
            <a:chExt cx="540000" cy="540000"/>
          </a:xfrm>
        </p:grpSpPr>
        <p:sp>
          <p:nvSpPr>
            <p:cNvPr id="209" name="Ovale 44">
              <a:extLst>
                <a:ext uri="{FF2B5EF4-FFF2-40B4-BE49-F238E27FC236}">
                  <a16:creationId xmlns:a16="http://schemas.microsoft.com/office/drawing/2014/main" id="{18535F8C-0A70-3D46-90A6-1AA4D8BAD274}"/>
                </a:ext>
              </a:extLst>
            </p:cNvPr>
            <p:cNvSpPr/>
            <p:nvPr/>
          </p:nvSpPr>
          <p:spPr>
            <a:xfrm>
              <a:off x="1183968" y="3250940"/>
              <a:ext cx="540000" cy="540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0" name="Elemento grafico 47">
              <a:extLst>
                <a:ext uri="{FF2B5EF4-FFF2-40B4-BE49-F238E27FC236}">
                  <a16:creationId xmlns:a16="http://schemas.microsoft.com/office/drawing/2014/main" id="{63193302-E1E0-CD48-A63B-F023090CED80}"/>
                </a:ext>
              </a:extLst>
            </p:cNvPr>
            <p:cNvPicPr>
              <a:picLocks noChangeAspect="1"/>
            </p:cNvPicPr>
            <p:nvPr/>
          </p:nvPicPr>
          <p:blipFill>
            <a:blip r:embed="rId22">
              <a:extLst>
                <a:ext uri="{96DAC541-7B7A-43D3-8B79-37D633B846F1}">
                  <asvg:svgBlip xmlns:asvg="http://schemas.microsoft.com/office/drawing/2016/SVG/main" xmlns="" r:embed="rId9"/>
                </a:ext>
              </a:extLst>
            </a:blip>
            <a:stretch>
              <a:fillRect/>
            </a:stretch>
          </p:blipFill>
          <p:spPr>
            <a:xfrm>
              <a:off x="1237968" y="3304940"/>
              <a:ext cx="432000" cy="432000"/>
            </a:xfrm>
            <a:prstGeom prst="rect">
              <a:avLst/>
            </a:prstGeom>
          </p:spPr>
        </p:pic>
      </p:grpSp>
      <p:grpSp>
        <p:nvGrpSpPr>
          <p:cNvPr id="211" name="Gruppo 66">
            <a:extLst>
              <a:ext uri="{FF2B5EF4-FFF2-40B4-BE49-F238E27FC236}">
                <a16:creationId xmlns:a16="http://schemas.microsoft.com/office/drawing/2014/main" id="{5C83931B-C9C6-0A4A-A1B3-2A02F1982EBC}"/>
              </a:ext>
            </a:extLst>
          </p:cNvPr>
          <p:cNvGrpSpPr/>
          <p:nvPr/>
        </p:nvGrpSpPr>
        <p:grpSpPr>
          <a:xfrm>
            <a:off x="9828526" y="6089578"/>
            <a:ext cx="540000" cy="540000"/>
            <a:chOff x="1183968" y="5614972"/>
            <a:chExt cx="540000" cy="540000"/>
          </a:xfrm>
        </p:grpSpPr>
        <p:sp>
          <p:nvSpPr>
            <p:cNvPr id="212" name="Ovale 59">
              <a:extLst>
                <a:ext uri="{FF2B5EF4-FFF2-40B4-BE49-F238E27FC236}">
                  <a16:creationId xmlns:a16="http://schemas.microsoft.com/office/drawing/2014/main" id="{1DFE7674-6DD9-1A49-9674-906FDC086436}"/>
                </a:ext>
              </a:extLst>
            </p:cNvPr>
            <p:cNvSpPr/>
            <p:nvPr/>
          </p:nvSpPr>
          <p:spPr>
            <a:xfrm>
              <a:off x="1183968" y="5614972"/>
              <a:ext cx="540000" cy="540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3" name="Elemento grafico 57">
              <a:extLst>
                <a:ext uri="{FF2B5EF4-FFF2-40B4-BE49-F238E27FC236}">
                  <a16:creationId xmlns:a16="http://schemas.microsoft.com/office/drawing/2014/main" id="{5FA052F3-F461-FD40-A1BB-FE2D3E4A60B6}"/>
                </a:ext>
              </a:extLst>
            </p:cNvPr>
            <p:cNvPicPr>
              <a:picLocks noChangeAspect="1"/>
            </p:cNvPicPr>
            <p:nvPr/>
          </p:nvPicPr>
          <p:blipFill>
            <a:blip r:embed="rId23">
              <a:extLst>
                <a:ext uri="{96DAC541-7B7A-43D3-8B79-37D633B846F1}">
                  <asvg:svgBlip xmlns:asvg="http://schemas.microsoft.com/office/drawing/2016/SVG/main" xmlns="" r:embed="rId11"/>
                </a:ext>
              </a:extLst>
            </a:blip>
            <a:stretch>
              <a:fillRect/>
            </a:stretch>
          </p:blipFill>
          <p:spPr>
            <a:xfrm>
              <a:off x="1237968" y="5672991"/>
              <a:ext cx="432000" cy="432000"/>
            </a:xfrm>
            <a:prstGeom prst="rect">
              <a:avLst/>
            </a:prstGeom>
          </p:spPr>
        </p:pic>
      </p:grpSp>
      <p:pic>
        <p:nvPicPr>
          <p:cNvPr id="186" name="Picture 185"/>
          <p:cNvPicPr>
            <a:picLocks noChangeAspect="1"/>
          </p:cNvPicPr>
          <p:nvPr/>
        </p:nvPicPr>
        <p:blipFill>
          <a:blip r:embed="rId24"/>
          <a:stretch>
            <a:fillRect/>
          </a:stretch>
        </p:blipFill>
        <p:spPr>
          <a:xfrm flipH="1">
            <a:off x="10047003" y="4205351"/>
            <a:ext cx="609278" cy="468760"/>
          </a:xfrm>
          <a:prstGeom prst="rect">
            <a:avLst/>
          </a:prstGeom>
        </p:spPr>
      </p:pic>
    </p:spTree>
    <p:extLst>
      <p:ext uri="{BB962C8B-B14F-4D97-AF65-F5344CB8AC3E}">
        <p14:creationId xmlns:p14="http://schemas.microsoft.com/office/powerpoint/2010/main" val="97881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dissolve">
                                      <p:cBhvr>
                                        <p:cTn id="7" dur="500"/>
                                        <p:tgtEl>
                                          <p:spTgt spid="165"/>
                                        </p:tgtEl>
                                      </p:cBhvr>
                                    </p:animEffect>
                                  </p:childTnLst>
                                </p:cTn>
                              </p:par>
                              <p:par>
                                <p:cTn id="8" presetID="9"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dissolve">
                                      <p:cBhvr>
                                        <p:cTn id="10" dur="500"/>
                                        <p:tgtEl>
                                          <p:spTgt spid="166"/>
                                        </p:tgtEl>
                                      </p:cBhvr>
                                    </p:animEffect>
                                  </p:childTnLst>
                                </p:cTn>
                              </p:par>
                              <p:par>
                                <p:cTn id="11" presetID="9"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Effect transition="in" filter="dissolve">
                                      <p:cBhvr>
                                        <p:cTn id="13" dur="500"/>
                                        <p:tgtEl>
                                          <p:spTgt spid="167"/>
                                        </p:tgtEl>
                                      </p:cBhvr>
                                    </p:animEffect>
                                  </p:childTnLst>
                                </p:cTn>
                              </p:par>
                              <p:par>
                                <p:cTn id="14" presetID="9" presetClass="entr" presetSubtype="0" fill="hold" nodeType="withEffect">
                                  <p:stCondLst>
                                    <p:cond delay="0"/>
                                  </p:stCondLst>
                                  <p:childTnLst>
                                    <p:set>
                                      <p:cBhvr>
                                        <p:cTn id="15" dur="1" fill="hold">
                                          <p:stCondLst>
                                            <p:cond delay="0"/>
                                          </p:stCondLst>
                                        </p:cTn>
                                        <p:tgtEl>
                                          <p:spTgt spid="168"/>
                                        </p:tgtEl>
                                        <p:attrNameLst>
                                          <p:attrName>style.visibility</p:attrName>
                                        </p:attrNameLst>
                                      </p:cBhvr>
                                      <p:to>
                                        <p:strVal val="visible"/>
                                      </p:to>
                                    </p:set>
                                    <p:animEffect transition="in" filter="dissolve">
                                      <p:cBhvr>
                                        <p:cTn id="16" dur="500"/>
                                        <p:tgtEl>
                                          <p:spTgt spid="168"/>
                                        </p:tgtEl>
                                      </p:cBhvr>
                                    </p:animEffect>
                                  </p:childTnLst>
                                </p:cTn>
                              </p:par>
                              <p:par>
                                <p:cTn id="17" presetID="9" presetClass="entr" presetSubtype="0" fill="hold" nodeType="withEffect">
                                  <p:stCondLst>
                                    <p:cond delay="0"/>
                                  </p:stCondLst>
                                  <p:childTnLst>
                                    <p:set>
                                      <p:cBhvr>
                                        <p:cTn id="18" dur="1" fill="hold">
                                          <p:stCondLst>
                                            <p:cond delay="0"/>
                                          </p:stCondLst>
                                        </p:cTn>
                                        <p:tgtEl>
                                          <p:spTgt spid="169"/>
                                        </p:tgtEl>
                                        <p:attrNameLst>
                                          <p:attrName>style.visibility</p:attrName>
                                        </p:attrNameLst>
                                      </p:cBhvr>
                                      <p:to>
                                        <p:strVal val="visible"/>
                                      </p:to>
                                    </p:set>
                                    <p:animEffect transition="in" filter="dissolve">
                                      <p:cBhvr>
                                        <p:cTn id="19" dur="500"/>
                                        <p:tgtEl>
                                          <p:spTgt spid="16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84"/>
                                        </p:tgtEl>
                                        <p:attrNameLst>
                                          <p:attrName>style.visibility</p:attrName>
                                        </p:attrNameLst>
                                      </p:cBhvr>
                                      <p:to>
                                        <p:strVal val="visible"/>
                                      </p:to>
                                    </p:set>
                                    <p:animEffect transition="in" filter="dissolve">
                                      <p:cBhvr>
                                        <p:cTn id="24" dur="500"/>
                                        <p:tgtEl>
                                          <p:spTgt spid="184"/>
                                        </p:tgtEl>
                                      </p:cBhvr>
                                    </p:animEffect>
                                  </p:childTnLst>
                                </p:cTn>
                              </p:par>
                              <p:par>
                                <p:cTn id="25" presetID="9" presetClass="entr" presetSubtype="0" fill="hold" nodeType="with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dissolve">
                                      <p:cBhvr>
                                        <p:cTn id="27" dur="500"/>
                                        <p:tgtEl>
                                          <p:spTgt spid="182"/>
                                        </p:tgtEl>
                                      </p:cBhvr>
                                    </p:animEffect>
                                  </p:childTnLst>
                                </p:cTn>
                              </p:par>
                              <p:par>
                                <p:cTn id="28" presetID="9" presetClass="entr" presetSubtype="0" fill="hold" nodeType="withEffect">
                                  <p:stCondLst>
                                    <p:cond delay="0"/>
                                  </p:stCondLst>
                                  <p:childTnLst>
                                    <p:set>
                                      <p:cBhvr>
                                        <p:cTn id="29" dur="1" fill="hold">
                                          <p:stCondLst>
                                            <p:cond delay="0"/>
                                          </p:stCondLst>
                                        </p:cTn>
                                        <p:tgtEl>
                                          <p:spTgt spid="183"/>
                                        </p:tgtEl>
                                        <p:attrNameLst>
                                          <p:attrName>style.visibility</p:attrName>
                                        </p:attrNameLst>
                                      </p:cBhvr>
                                      <p:to>
                                        <p:strVal val="visible"/>
                                      </p:to>
                                    </p:set>
                                    <p:animEffect transition="in" filter="dissolve">
                                      <p:cBhvr>
                                        <p:cTn id="30" dur="500"/>
                                        <p:tgtEl>
                                          <p:spTgt spid="183"/>
                                        </p:tgtEl>
                                      </p:cBhvr>
                                    </p:animEffect>
                                  </p:childTnLst>
                                </p:cTn>
                              </p:par>
                              <p:par>
                                <p:cTn id="31" presetID="9" presetClass="entr" presetSubtype="0" fill="hold" nodeType="withEffect">
                                  <p:stCondLst>
                                    <p:cond delay="0"/>
                                  </p:stCondLst>
                                  <p:childTnLst>
                                    <p:set>
                                      <p:cBhvr>
                                        <p:cTn id="32" dur="1" fill="hold">
                                          <p:stCondLst>
                                            <p:cond delay="0"/>
                                          </p:stCondLst>
                                        </p:cTn>
                                        <p:tgtEl>
                                          <p:spTgt spid="181"/>
                                        </p:tgtEl>
                                        <p:attrNameLst>
                                          <p:attrName>style.visibility</p:attrName>
                                        </p:attrNameLst>
                                      </p:cBhvr>
                                      <p:to>
                                        <p:strVal val="visible"/>
                                      </p:to>
                                    </p:set>
                                    <p:animEffect transition="in" filter="dissolve">
                                      <p:cBhvr>
                                        <p:cTn id="33" dur="500"/>
                                        <p:tgtEl>
                                          <p:spTgt spid="18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70"/>
                                        </p:tgtEl>
                                        <p:attrNameLst>
                                          <p:attrName>style.visibility</p:attrName>
                                        </p:attrNameLst>
                                      </p:cBhvr>
                                      <p:to>
                                        <p:strVal val="visible"/>
                                      </p:to>
                                    </p:set>
                                    <p:animEffect transition="in" filter="dissolve">
                                      <p:cBhvr>
                                        <p:cTn id="38"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DC05-E6BE-7A4C-84C3-2ABA4460A9F1}"/>
              </a:ext>
            </a:extLst>
          </p:cNvPr>
          <p:cNvSpPr>
            <a:spLocks noGrp="1"/>
          </p:cNvSpPr>
          <p:nvPr>
            <p:ph idx="13"/>
          </p:nvPr>
        </p:nvSpPr>
        <p:spPr>
          <a:xfrm>
            <a:off x="221478" y="1211247"/>
            <a:ext cx="4121922" cy="2280343"/>
          </a:xfrm>
        </p:spPr>
        <p:txBody>
          <a:bodyPr>
            <a:normAutofit fontScale="85000" lnSpcReduction="20000"/>
          </a:bodyPr>
          <a:lstStyle/>
          <a:p>
            <a:r>
              <a:rPr lang="en-GB" dirty="0" smtClean="0">
                <a:latin typeface="+mn-lt"/>
              </a:rPr>
              <a:t>Flexible </a:t>
            </a:r>
            <a:r>
              <a:rPr lang="en-GB" dirty="0">
                <a:latin typeface="+mn-lt"/>
              </a:rPr>
              <a:t>and open interface to COTS sensors and </a:t>
            </a:r>
            <a:r>
              <a:rPr lang="en-GB" dirty="0" smtClean="0">
                <a:latin typeface="+mn-lt"/>
              </a:rPr>
              <a:t>systems</a:t>
            </a:r>
          </a:p>
          <a:p>
            <a:r>
              <a:rPr lang="en-GB" dirty="0" smtClean="0">
                <a:latin typeface="+mn-lt"/>
              </a:rPr>
              <a:t>Normalization of multiple data sources to a common data model</a:t>
            </a:r>
          </a:p>
          <a:p>
            <a:r>
              <a:rPr lang="en-US" dirty="0" smtClean="0">
                <a:latin typeface="+mn-lt"/>
              </a:rPr>
              <a:t>Advanced multilayered visualization</a:t>
            </a:r>
            <a:endParaRPr lang="en-GB" dirty="0">
              <a:latin typeface="+mn-lt"/>
            </a:endParaRPr>
          </a:p>
          <a:p>
            <a:endParaRPr lang="en-GB" dirty="0">
              <a:latin typeface="+mn-lt"/>
            </a:endParaRPr>
          </a:p>
        </p:txBody>
      </p:sp>
      <p:pic>
        <p:nvPicPr>
          <p:cNvPr id="2" name="Picture 1"/>
          <p:cNvPicPr>
            <a:picLocks noChangeAspect="1"/>
          </p:cNvPicPr>
          <p:nvPr/>
        </p:nvPicPr>
        <p:blipFill>
          <a:blip r:embed="rId2"/>
          <a:stretch>
            <a:fillRect/>
          </a:stretch>
        </p:blipFill>
        <p:spPr>
          <a:xfrm>
            <a:off x="4271033" y="1104901"/>
            <a:ext cx="7452653" cy="3372648"/>
          </a:xfrm>
          <a:prstGeom prst="rect">
            <a:avLst/>
          </a:prstGeom>
        </p:spPr>
      </p:pic>
      <p:sp>
        <p:nvSpPr>
          <p:cNvPr id="187" name="Slide Number Placeholder 4">
            <a:extLst>
              <a:ext uri="{FF2B5EF4-FFF2-40B4-BE49-F238E27FC236}">
                <a16:creationId xmlns:a16="http://schemas.microsoft.com/office/drawing/2014/main" id="{EE83F6DD-FC05-2D47-9C24-3381DFBDD892}"/>
              </a:ext>
            </a:extLst>
          </p:cNvPr>
          <p:cNvSpPr>
            <a:spLocks noGrp="1"/>
          </p:cNvSpPr>
          <p:nvPr>
            <p:ph type="sldNum" sz="quarter" idx="4"/>
          </p:nvPr>
        </p:nvSpPr>
        <p:spPr>
          <a:xfrm>
            <a:off x="8610600" y="6531429"/>
            <a:ext cx="2743200" cy="261296"/>
          </a:xfrm>
        </p:spPr>
        <p:txBody>
          <a:bodyPr/>
          <a:lstStyle/>
          <a:p>
            <a:fld id="{CC526A9B-8C67-7942-98DE-0DB5C5796EA1}" type="slidenum">
              <a:rPr lang="it-IT" smtClean="0"/>
              <a:pPr/>
              <a:t>7</a:t>
            </a:fld>
            <a:endParaRPr lang="it-IT" dirty="0"/>
          </a:p>
        </p:txBody>
      </p:sp>
      <p:sp>
        <p:nvSpPr>
          <p:cNvPr id="189" name="Footer Placeholder 5">
            <a:extLst>
              <a:ext uri="{FF2B5EF4-FFF2-40B4-BE49-F238E27FC236}">
                <a16:creationId xmlns:a16="http://schemas.microsoft.com/office/drawing/2014/main" id="{F721FE91-9B7A-0B43-B5F8-A4AB806504E6}"/>
              </a:ext>
            </a:extLst>
          </p:cNvPr>
          <p:cNvSpPr>
            <a:spLocks noGrp="1"/>
          </p:cNvSpPr>
          <p:nvPr>
            <p:ph type="ftr" sz="quarter" idx="3"/>
          </p:nvPr>
        </p:nvSpPr>
        <p:spPr>
          <a:xfrm>
            <a:off x="4038600" y="6531429"/>
            <a:ext cx="4114800" cy="261296"/>
          </a:xfrm>
        </p:spPr>
        <p:txBody>
          <a:bodyPr/>
          <a:lstStyle/>
          <a:p>
            <a:r>
              <a:rPr lang="it-IT" dirty="0"/>
              <a:t>www.panacearesearch.eu </a:t>
            </a:r>
          </a:p>
        </p:txBody>
      </p:sp>
      <p:pic>
        <p:nvPicPr>
          <p:cNvPr id="9" name="Picture 8"/>
          <p:cNvPicPr>
            <a:picLocks noChangeAspect="1"/>
          </p:cNvPicPr>
          <p:nvPr/>
        </p:nvPicPr>
        <p:blipFill>
          <a:blip r:embed="rId3"/>
          <a:stretch>
            <a:fillRect/>
          </a:stretch>
        </p:blipFill>
        <p:spPr>
          <a:xfrm>
            <a:off x="2143880" y="3491590"/>
            <a:ext cx="6208487" cy="2807956"/>
          </a:xfrm>
          <a:prstGeom prst="rect">
            <a:avLst/>
          </a:prstGeom>
        </p:spPr>
      </p:pic>
      <p:sp>
        <p:nvSpPr>
          <p:cNvPr id="190" name="Title 1">
            <a:extLst>
              <a:ext uri="{FF2B5EF4-FFF2-40B4-BE49-F238E27FC236}">
                <a16:creationId xmlns:a16="http://schemas.microsoft.com/office/drawing/2014/main" id="{9B6118A2-32E7-1642-9E19-5613B1553D8B}"/>
              </a:ext>
            </a:extLst>
          </p:cNvPr>
          <p:cNvSpPr txBox="1">
            <a:spLocks/>
          </p:cNvSpPr>
          <p:nvPr/>
        </p:nvSpPr>
        <p:spPr>
          <a:xfrm>
            <a:off x="3369735" y="206501"/>
            <a:ext cx="8991600" cy="1037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DRMP - </a:t>
            </a:r>
            <a:r>
              <a:rPr lang="en-GB" sz="3200" dirty="0">
                <a:latin typeface="+mj-lt"/>
              </a:rPr>
              <a:t>Data Collection, Aggregation and Analysis</a:t>
            </a:r>
          </a:p>
          <a:p>
            <a:pPr algn="l"/>
            <a:endParaRPr lang="en-GB" sz="3200" i="1" dirty="0">
              <a:latin typeface="+mj-lt"/>
            </a:endParaRPr>
          </a:p>
        </p:txBody>
      </p:sp>
    </p:spTree>
    <p:extLst>
      <p:ext uri="{BB962C8B-B14F-4D97-AF65-F5344CB8AC3E}">
        <p14:creationId xmlns:p14="http://schemas.microsoft.com/office/powerpoint/2010/main" val="724770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DC05-E6BE-7A4C-84C3-2ABA4460A9F1}"/>
              </a:ext>
            </a:extLst>
          </p:cNvPr>
          <p:cNvSpPr>
            <a:spLocks noGrp="1"/>
          </p:cNvSpPr>
          <p:nvPr>
            <p:ph idx="13"/>
          </p:nvPr>
        </p:nvSpPr>
        <p:spPr>
          <a:xfrm>
            <a:off x="838202" y="1336431"/>
            <a:ext cx="3399466" cy="4583723"/>
          </a:xfrm>
        </p:spPr>
        <p:txBody>
          <a:bodyPr>
            <a:normAutofit lnSpcReduction="10000"/>
          </a:bodyPr>
          <a:lstStyle/>
          <a:p>
            <a:r>
              <a:rPr lang="en-GB" dirty="0">
                <a:latin typeface="+mn-lt"/>
              </a:rPr>
              <a:t>Calculating and prioritizing possible </a:t>
            </a:r>
            <a:r>
              <a:rPr lang="en-GB" b="1" dirty="0">
                <a:latin typeface="+mn-lt"/>
              </a:rPr>
              <a:t>attack paths </a:t>
            </a:r>
            <a:r>
              <a:rPr lang="en-GB" dirty="0" smtClean="0">
                <a:latin typeface="+mn-lt"/>
              </a:rPr>
              <a:t>within a graph</a:t>
            </a:r>
            <a:endParaRPr lang="en-GB" dirty="0">
              <a:latin typeface="+mn-lt"/>
            </a:endParaRPr>
          </a:p>
          <a:p>
            <a:r>
              <a:rPr lang="en-GB" dirty="0" smtClean="0">
                <a:latin typeface="+mn-lt"/>
              </a:rPr>
              <a:t>An </a:t>
            </a:r>
            <a:r>
              <a:rPr lang="en-GB" b="1" dirty="0">
                <a:latin typeface="+mn-lt"/>
              </a:rPr>
              <a:t>attack graph </a:t>
            </a:r>
            <a:r>
              <a:rPr lang="en-GB" dirty="0">
                <a:latin typeface="+mn-lt"/>
              </a:rPr>
              <a:t>represents possible ways via which </a:t>
            </a:r>
            <a:r>
              <a:rPr lang="en-GB" dirty="0" smtClean="0">
                <a:latin typeface="+mn-lt"/>
              </a:rPr>
              <a:t>an attacker </a:t>
            </a:r>
            <a:r>
              <a:rPr lang="en-GB" dirty="0">
                <a:latin typeface="+mn-lt"/>
              </a:rPr>
              <a:t>can intrude into the target network by exploiting a </a:t>
            </a:r>
            <a:r>
              <a:rPr lang="en-GB" dirty="0" smtClean="0">
                <a:latin typeface="+mn-lt"/>
              </a:rPr>
              <a:t>set </a:t>
            </a:r>
            <a:r>
              <a:rPr lang="en-GB" dirty="0">
                <a:latin typeface="+mn-lt"/>
              </a:rPr>
              <a:t>of </a:t>
            </a:r>
            <a:r>
              <a:rPr lang="en-GB" dirty="0" smtClean="0">
                <a:latin typeface="+mn-lt"/>
              </a:rPr>
              <a:t>vulnerabilities</a:t>
            </a:r>
            <a:endParaRPr lang="en-GB" dirty="0">
              <a:latin typeface="+mn-lt"/>
            </a:endParaRPr>
          </a:p>
        </p:txBody>
      </p:sp>
      <p:sp>
        <p:nvSpPr>
          <p:cNvPr id="5" name="Slide Number Placeholder 4">
            <a:extLst>
              <a:ext uri="{FF2B5EF4-FFF2-40B4-BE49-F238E27FC236}">
                <a16:creationId xmlns:a16="http://schemas.microsoft.com/office/drawing/2014/main" id="{EE83F6DD-FC05-2D47-9C24-3381DFBDD892}"/>
              </a:ext>
            </a:extLst>
          </p:cNvPr>
          <p:cNvSpPr>
            <a:spLocks noGrp="1"/>
          </p:cNvSpPr>
          <p:nvPr>
            <p:ph type="sldNum" sz="quarter" idx="4"/>
          </p:nvPr>
        </p:nvSpPr>
        <p:spPr/>
        <p:txBody>
          <a:bodyPr/>
          <a:lstStyle/>
          <a:p>
            <a:fld id="{CC526A9B-8C67-7942-98DE-0DB5C5796EA1}" type="slidenum">
              <a:rPr lang="it-IT" smtClean="0"/>
              <a:pPr/>
              <a:t>8</a:t>
            </a:fld>
            <a:endParaRPr lang="it-IT" dirty="0"/>
          </a:p>
        </p:txBody>
      </p:sp>
      <p:sp>
        <p:nvSpPr>
          <p:cNvPr id="6" name="Footer Placeholder 5">
            <a:extLst>
              <a:ext uri="{FF2B5EF4-FFF2-40B4-BE49-F238E27FC236}">
                <a16:creationId xmlns:a16="http://schemas.microsoft.com/office/drawing/2014/main" id="{F721FE91-9B7A-0B43-B5F8-A4AB806504E6}"/>
              </a:ext>
            </a:extLst>
          </p:cNvPr>
          <p:cNvSpPr>
            <a:spLocks noGrp="1"/>
          </p:cNvSpPr>
          <p:nvPr>
            <p:ph type="ftr" sz="quarter" idx="3"/>
          </p:nvPr>
        </p:nvSpPr>
        <p:spPr/>
        <p:txBody>
          <a:bodyPr/>
          <a:lstStyle/>
          <a:p>
            <a:r>
              <a:rPr lang="it-IT" dirty="0"/>
              <a:t>www.panacearesearch.eu </a:t>
            </a:r>
          </a:p>
        </p:txBody>
      </p:sp>
      <p:sp>
        <p:nvSpPr>
          <p:cNvPr id="15"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DRMP – Threat Analysis</a:t>
            </a:r>
            <a:endParaRPr lang="en-GB" sz="3200" i="1" dirty="0">
              <a:latin typeface="+mj-lt"/>
            </a:endParaRPr>
          </a:p>
        </p:txBody>
      </p:sp>
      <p:sp>
        <p:nvSpPr>
          <p:cNvPr id="16" name="Rettangolo con angoli arrotondati 11">
            <a:extLst>
              <a:ext uri="{FF2B5EF4-FFF2-40B4-BE49-F238E27FC236}">
                <a16:creationId xmlns:a16="http://schemas.microsoft.com/office/drawing/2014/main" id="{7EA73AF0-7289-7C45-AD43-3E70394CF380}"/>
              </a:ext>
            </a:extLst>
          </p:cNvPr>
          <p:cNvSpPr/>
          <p:nvPr/>
        </p:nvSpPr>
        <p:spPr>
          <a:xfrm>
            <a:off x="4673190" y="5398150"/>
            <a:ext cx="7161722" cy="6053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it-IT" sz="1600" dirty="0" smtClean="0">
                <a:solidFill>
                  <a:schemeClr val="bg1"/>
                </a:solidFill>
                <a:cs typeface="Times New Roman" panose="02020603050405020304" pitchFamily="18" charset="0"/>
              </a:rPr>
              <a:t>The attack graph considers multidimensional paths (not only due to technical vulnerabilities but also related to humans and their access to the network)</a:t>
            </a:r>
            <a:endParaRPr lang="it-IT" sz="1600" dirty="0">
              <a:solidFill>
                <a:schemeClr val="bg1"/>
              </a:solidFill>
              <a:cs typeface="Times New Roman" panose="02020603050405020304" pitchFamily="18" charset="0"/>
            </a:endParaRPr>
          </a:p>
        </p:txBody>
      </p:sp>
      <p:sp>
        <p:nvSpPr>
          <p:cNvPr id="9" name="Ovale 22">
            <a:extLst>
              <a:ext uri="{FF2B5EF4-FFF2-40B4-BE49-F238E27FC236}">
                <a16:creationId xmlns:a16="http://schemas.microsoft.com/office/drawing/2014/main" id="{0121DE0D-C927-7942-871C-8FCA71A0FDDD}"/>
              </a:ext>
            </a:extLst>
          </p:cNvPr>
          <p:cNvSpPr/>
          <p:nvPr/>
        </p:nvSpPr>
        <p:spPr>
          <a:xfrm>
            <a:off x="772052" y="6282043"/>
            <a:ext cx="335280" cy="289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sp>
        <p:nvSpPr>
          <p:cNvPr id="10" name="Ovale 23">
            <a:extLst>
              <a:ext uri="{FF2B5EF4-FFF2-40B4-BE49-F238E27FC236}">
                <a16:creationId xmlns:a16="http://schemas.microsoft.com/office/drawing/2014/main" id="{6C648E76-94E7-3D4E-B33E-4BFA7017D851}"/>
              </a:ext>
            </a:extLst>
          </p:cNvPr>
          <p:cNvSpPr/>
          <p:nvPr/>
        </p:nvSpPr>
        <p:spPr>
          <a:xfrm>
            <a:off x="2610064" y="6271701"/>
            <a:ext cx="335280" cy="289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cxnSp>
        <p:nvCxnSpPr>
          <p:cNvPr id="11" name="Connettore 2 43">
            <a:extLst>
              <a:ext uri="{FF2B5EF4-FFF2-40B4-BE49-F238E27FC236}">
                <a16:creationId xmlns:a16="http://schemas.microsoft.com/office/drawing/2014/main" id="{3989D058-FDF0-6D47-93D3-39F7AEFA1001}"/>
              </a:ext>
            </a:extLst>
          </p:cNvPr>
          <p:cNvCxnSpPr>
            <a:stCxn id="9" idx="6"/>
            <a:endCxn id="10" idx="2"/>
          </p:cNvCxnSpPr>
          <p:nvPr/>
        </p:nvCxnSpPr>
        <p:spPr>
          <a:xfrm flipV="1">
            <a:off x="1107332" y="6416481"/>
            <a:ext cx="1502732" cy="1034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44">
            <a:extLst>
              <a:ext uri="{FF2B5EF4-FFF2-40B4-BE49-F238E27FC236}">
                <a16:creationId xmlns:a16="http://schemas.microsoft.com/office/drawing/2014/main" id="{504B4769-FBBF-3E4F-8EBD-35E9D987166B}"/>
              </a:ext>
            </a:extLst>
          </p:cNvPr>
          <p:cNvSpPr txBox="1"/>
          <p:nvPr/>
        </p:nvSpPr>
        <p:spPr>
          <a:xfrm>
            <a:off x="1063567" y="6032377"/>
            <a:ext cx="1590262" cy="307777"/>
          </a:xfrm>
          <a:prstGeom prst="rect">
            <a:avLst/>
          </a:prstGeom>
          <a:noFill/>
        </p:spPr>
        <p:txBody>
          <a:bodyPr wrap="square" rtlCol="0">
            <a:spAutoFit/>
          </a:bodyPr>
          <a:lstStyle/>
          <a:p>
            <a:r>
              <a:rPr lang="it-IT" sz="1400" dirty="0" err="1"/>
              <a:t>Sharing</a:t>
            </a:r>
            <a:r>
              <a:rPr lang="it-IT" sz="1400" dirty="0"/>
              <a:t> </a:t>
            </a:r>
            <a:r>
              <a:rPr lang="it-IT" sz="1400" dirty="0" err="1"/>
              <a:t>credentials</a:t>
            </a:r>
            <a:endParaRPr lang="it-IT" sz="1400" dirty="0"/>
          </a:p>
        </p:txBody>
      </p:sp>
      <p:sp>
        <p:nvSpPr>
          <p:cNvPr id="13" name="Ovale 19">
            <a:extLst>
              <a:ext uri="{FF2B5EF4-FFF2-40B4-BE49-F238E27FC236}">
                <a16:creationId xmlns:a16="http://schemas.microsoft.com/office/drawing/2014/main" id="{365606D1-2CB0-6149-9A80-F4CBA63F7E51}"/>
              </a:ext>
            </a:extLst>
          </p:cNvPr>
          <p:cNvSpPr/>
          <p:nvPr/>
        </p:nvSpPr>
        <p:spPr>
          <a:xfrm>
            <a:off x="4237667" y="6267644"/>
            <a:ext cx="335280" cy="28956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t>
            </a:r>
          </a:p>
        </p:txBody>
      </p:sp>
      <p:cxnSp>
        <p:nvCxnSpPr>
          <p:cNvPr id="17" name="Connettore 2 46">
            <a:extLst>
              <a:ext uri="{FF2B5EF4-FFF2-40B4-BE49-F238E27FC236}">
                <a16:creationId xmlns:a16="http://schemas.microsoft.com/office/drawing/2014/main" id="{2377F41C-28DB-134A-B2DD-0886434ADD9A}"/>
              </a:ext>
            </a:extLst>
          </p:cNvPr>
          <p:cNvCxnSpPr>
            <a:cxnSpLocks/>
            <a:stCxn id="10" idx="6"/>
            <a:endCxn id="13" idx="2"/>
          </p:cNvCxnSpPr>
          <p:nvPr/>
        </p:nvCxnSpPr>
        <p:spPr>
          <a:xfrm flipV="1">
            <a:off x="2945344" y="6412424"/>
            <a:ext cx="1292323" cy="405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47">
            <a:extLst>
              <a:ext uri="{FF2B5EF4-FFF2-40B4-BE49-F238E27FC236}">
                <a16:creationId xmlns:a16="http://schemas.microsoft.com/office/drawing/2014/main" id="{2E44313E-C897-CC47-8EF7-FABF19E65E19}"/>
              </a:ext>
            </a:extLst>
          </p:cNvPr>
          <p:cNvSpPr txBox="1"/>
          <p:nvPr/>
        </p:nvSpPr>
        <p:spPr>
          <a:xfrm>
            <a:off x="2931142" y="6025177"/>
            <a:ext cx="1590262" cy="307777"/>
          </a:xfrm>
          <a:prstGeom prst="rect">
            <a:avLst/>
          </a:prstGeom>
          <a:noFill/>
        </p:spPr>
        <p:txBody>
          <a:bodyPr wrap="square" rtlCol="0">
            <a:spAutoFit/>
          </a:bodyPr>
          <a:lstStyle/>
          <a:p>
            <a:r>
              <a:rPr lang="it-IT" sz="1400" dirty="0" err="1"/>
              <a:t>Influence</a:t>
            </a:r>
            <a:r>
              <a:rPr lang="it-IT" sz="1400" dirty="0"/>
              <a:t> </a:t>
            </a:r>
            <a:r>
              <a:rPr lang="it-IT" sz="1400" dirty="0" err="1"/>
              <a:t>action</a:t>
            </a:r>
            <a:r>
              <a:rPr lang="it-IT" sz="1400" dirty="0"/>
              <a:t> </a:t>
            </a:r>
          </a:p>
        </p:txBody>
      </p:sp>
      <p:sp>
        <p:nvSpPr>
          <p:cNvPr id="19" name="Oval 25">
            <a:extLst>
              <a:ext uri="{FF2B5EF4-FFF2-40B4-BE49-F238E27FC236}">
                <a16:creationId xmlns:a16="http://schemas.microsoft.com/office/drawing/2014/main" id="{A716E61D-7E6B-F043-B609-926C6E5E2341}"/>
              </a:ext>
            </a:extLst>
          </p:cNvPr>
          <p:cNvSpPr/>
          <p:nvPr/>
        </p:nvSpPr>
        <p:spPr>
          <a:xfrm>
            <a:off x="5227931" y="6220199"/>
            <a:ext cx="629429" cy="401517"/>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a:t>
            </a:r>
            <a:endParaRPr lang="en-US" sz="1200" baseline="-25000" dirty="0"/>
          </a:p>
        </p:txBody>
      </p:sp>
      <p:cxnSp>
        <p:nvCxnSpPr>
          <p:cNvPr id="20" name="Straight Arrow Connector 29">
            <a:extLst>
              <a:ext uri="{FF2B5EF4-FFF2-40B4-BE49-F238E27FC236}">
                <a16:creationId xmlns:a16="http://schemas.microsoft.com/office/drawing/2014/main" id="{F00FBBCF-28F3-9145-9D1F-CFF52715FD1A}"/>
              </a:ext>
            </a:extLst>
          </p:cNvPr>
          <p:cNvCxnSpPr>
            <a:cxnSpLocks/>
            <a:stCxn id="13" idx="6"/>
            <a:endCxn id="19" idx="2"/>
          </p:cNvCxnSpPr>
          <p:nvPr/>
        </p:nvCxnSpPr>
        <p:spPr>
          <a:xfrm>
            <a:off x="4572947" y="6412424"/>
            <a:ext cx="654984" cy="8534"/>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CasellaDiTesto 59">
            <a:extLst>
              <a:ext uri="{FF2B5EF4-FFF2-40B4-BE49-F238E27FC236}">
                <a16:creationId xmlns:a16="http://schemas.microsoft.com/office/drawing/2014/main" id="{27455E76-F194-1A41-8696-1641ECCC2585}"/>
              </a:ext>
            </a:extLst>
          </p:cNvPr>
          <p:cNvSpPr txBox="1"/>
          <p:nvPr/>
        </p:nvSpPr>
        <p:spPr>
          <a:xfrm>
            <a:off x="4568465" y="6066310"/>
            <a:ext cx="793344" cy="307777"/>
          </a:xfrm>
          <a:prstGeom prst="rect">
            <a:avLst/>
          </a:prstGeom>
          <a:noFill/>
        </p:spPr>
        <p:txBody>
          <a:bodyPr wrap="square" rtlCol="0">
            <a:spAutoFit/>
          </a:bodyPr>
          <a:lstStyle>
            <a:defPPr>
              <a:defRPr lang="en-US"/>
            </a:defPPr>
            <a:lvl1pPr>
              <a:defRPr sz="1400"/>
            </a:lvl1pPr>
          </a:lstStyle>
          <a:p>
            <a:pPr algn="ctr"/>
            <a:r>
              <a:rPr lang="it-IT" dirty="0"/>
              <a:t>use</a:t>
            </a:r>
          </a:p>
        </p:txBody>
      </p:sp>
      <p:sp>
        <p:nvSpPr>
          <p:cNvPr id="22" name="Ovale 13">
            <a:extLst>
              <a:ext uri="{FF2B5EF4-FFF2-40B4-BE49-F238E27FC236}">
                <a16:creationId xmlns:a16="http://schemas.microsoft.com/office/drawing/2014/main" id="{D6974F34-3FD4-A247-9197-DAD6DA0E2234}"/>
              </a:ext>
            </a:extLst>
          </p:cNvPr>
          <p:cNvSpPr/>
          <p:nvPr/>
        </p:nvSpPr>
        <p:spPr>
          <a:xfrm>
            <a:off x="6438743" y="6246727"/>
            <a:ext cx="514388" cy="354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A</a:t>
            </a:r>
            <a:endParaRPr lang="en-GB" sz="1100" baseline="-25000" dirty="0"/>
          </a:p>
        </p:txBody>
      </p:sp>
      <p:sp>
        <p:nvSpPr>
          <p:cNvPr id="23" name="Ovale 13">
            <a:extLst>
              <a:ext uri="{FF2B5EF4-FFF2-40B4-BE49-F238E27FC236}">
                <a16:creationId xmlns:a16="http://schemas.microsoft.com/office/drawing/2014/main" id="{649A3B1A-FE13-A54F-833E-998F23C1280C}"/>
              </a:ext>
            </a:extLst>
          </p:cNvPr>
          <p:cNvSpPr/>
          <p:nvPr/>
        </p:nvSpPr>
        <p:spPr>
          <a:xfrm>
            <a:off x="8176549" y="6251267"/>
            <a:ext cx="514388" cy="354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B</a:t>
            </a:r>
            <a:r>
              <a:rPr lang="en-GB" sz="1100" baseline="-25000" dirty="0"/>
              <a:t>u</a:t>
            </a:r>
          </a:p>
        </p:txBody>
      </p:sp>
      <p:cxnSp>
        <p:nvCxnSpPr>
          <p:cNvPr id="24" name="Connettore 2 53">
            <a:extLst>
              <a:ext uri="{FF2B5EF4-FFF2-40B4-BE49-F238E27FC236}">
                <a16:creationId xmlns:a16="http://schemas.microsoft.com/office/drawing/2014/main" id="{DCDEA79E-7AFC-6942-8D19-9895A980B7E5}"/>
              </a:ext>
            </a:extLst>
          </p:cNvPr>
          <p:cNvCxnSpPr>
            <a:stCxn id="22" idx="6"/>
            <a:endCxn id="23" idx="2"/>
          </p:cNvCxnSpPr>
          <p:nvPr/>
        </p:nvCxnSpPr>
        <p:spPr>
          <a:xfrm>
            <a:off x="6953131" y="6423757"/>
            <a:ext cx="1223418" cy="4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le 13">
            <a:extLst>
              <a:ext uri="{FF2B5EF4-FFF2-40B4-BE49-F238E27FC236}">
                <a16:creationId xmlns:a16="http://schemas.microsoft.com/office/drawing/2014/main" id="{9C1AC074-9D92-DD42-BD57-8061A6621E90}"/>
              </a:ext>
            </a:extLst>
          </p:cNvPr>
          <p:cNvSpPr/>
          <p:nvPr/>
        </p:nvSpPr>
        <p:spPr>
          <a:xfrm>
            <a:off x="9776492" y="6251443"/>
            <a:ext cx="514388" cy="354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B</a:t>
            </a:r>
            <a:r>
              <a:rPr lang="en-GB" sz="1100" baseline="-25000" dirty="0"/>
              <a:t>r</a:t>
            </a:r>
          </a:p>
        </p:txBody>
      </p:sp>
      <p:cxnSp>
        <p:nvCxnSpPr>
          <p:cNvPr id="26" name="Connettore 2 55">
            <a:extLst>
              <a:ext uri="{FF2B5EF4-FFF2-40B4-BE49-F238E27FC236}">
                <a16:creationId xmlns:a16="http://schemas.microsoft.com/office/drawing/2014/main" id="{14FA42DA-FD78-8243-A05E-142E6861FBE2}"/>
              </a:ext>
            </a:extLst>
          </p:cNvPr>
          <p:cNvCxnSpPr>
            <a:stCxn id="23" idx="6"/>
            <a:endCxn id="25" idx="2"/>
          </p:cNvCxnSpPr>
          <p:nvPr/>
        </p:nvCxnSpPr>
        <p:spPr>
          <a:xfrm>
            <a:off x="8690937" y="6428297"/>
            <a:ext cx="1085555" cy="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e 13">
            <a:extLst>
              <a:ext uri="{FF2B5EF4-FFF2-40B4-BE49-F238E27FC236}">
                <a16:creationId xmlns:a16="http://schemas.microsoft.com/office/drawing/2014/main" id="{B3BB390F-37C3-114B-B57E-D02E041BCB3B}"/>
              </a:ext>
            </a:extLst>
          </p:cNvPr>
          <p:cNvSpPr/>
          <p:nvPr/>
        </p:nvSpPr>
        <p:spPr>
          <a:xfrm>
            <a:off x="11409836" y="6251443"/>
            <a:ext cx="514388" cy="354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aseline="-25000" dirty="0" smtClean="0"/>
              <a:t>C</a:t>
            </a:r>
            <a:endParaRPr lang="en-GB" sz="1600" baseline="-25000" dirty="0"/>
          </a:p>
        </p:txBody>
      </p:sp>
      <p:cxnSp>
        <p:nvCxnSpPr>
          <p:cNvPr id="28" name="Connettore 2 57">
            <a:extLst>
              <a:ext uri="{FF2B5EF4-FFF2-40B4-BE49-F238E27FC236}">
                <a16:creationId xmlns:a16="http://schemas.microsoft.com/office/drawing/2014/main" id="{DFF84BDC-656F-634B-A2D9-ABD6009D534E}"/>
              </a:ext>
            </a:extLst>
          </p:cNvPr>
          <p:cNvCxnSpPr>
            <a:stCxn id="25" idx="6"/>
            <a:endCxn id="27" idx="2"/>
          </p:cNvCxnSpPr>
          <p:nvPr/>
        </p:nvCxnSpPr>
        <p:spPr>
          <a:xfrm>
            <a:off x="10290880" y="6428473"/>
            <a:ext cx="11189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asellaDiTesto 58">
            <a:extLst>
              <a:ext uri="{FF2B5EF4-FFF2-40B4-BE49-F238E27FC236}">
                <a16:creationId xmlns:a16="http://schemas.microsoft.com/office/drawing/2014/main" id="{DA2E5BBD-43BA-7147-A9AC-86CA8B9D5834}"/>
              </a:ext>
            </a:extLst>
          </p:cNvPr>
          <p:cNvSpPr txBox="1"/>
          <p:nvPr/>
        </p:nvSpPr>
        <p:spPr>
          <a:xfrm>
            <a:off x="6964442" y="6160699"/>
            <a:ext cx="1173480" cy="276999"/>
          </a:xfrm>
          <a:prstGeom prst="rect">
            <a:avLst/>
          </a:prstGeom>
          <a:noFill/>
        </p:spPr>
        <p:txBody>
          <a:bodyPr wrap="square" rtlCol="0">
            <a:spAutoFit/>
          </a:bodyPr>
          <a:lstStyle/>
          <a:p>
            <a:pPr lvl="0"/>
            <a:r>
              <a:rPr lang="it-IT" sz="1200" dirty="0">
                <a:solidFill>
                  <a:prstClr val="black"/>
                </a:solidFill>
              </a:rPr>
              <a:t>CVE-2016-3169</a:t>
            </a:r>
          </a:p>
        </p:txBody>
      </p:sp>
      <p:sp>
        <p:nvSpPr>
          <p:cNvPr id="30" name="CasellaDiTesto 60">
            <a:extLst>
              <a:ext uri="{FF2B5EF4-FFF2-40B4-BE49-F238E27FC236}">
                <a16:creationId xmlns:a16="http://schemas.microsoft.com/office/drawing/2014/main" id="{5FD2795C-C143-4342-8827-FBA263649A75}"/>
              </a:ext>
            </a:extLst>
          </p:cNvPr>
          <p:cNvSpPr txBox="1"/>
          <p:nvPr/>
        </p:nvSpPr>
        <p:spPr>
          <a:xfrm>
            <a:off x="8625466" y="6153373"/>
            <a:ext cx="1187742" cy="276999"/>
          </a:xfrm>
          <a:prstGeom prst="rect">
            <a:avLst/>
          </a:prstGeom>
          <a:noFill/>
        </p:spPr>
        <p:txBody>
          <a:bodyPr wrap="square" rtlCol="0">
            <a:spAutoFit/>
          </a:bodyPr>
          <a:lstStyle/>
          <a:p>
            <a:r>
              <a:rPr lang="it-IT" sz="1200" dirty="0">
                <a:solidFill>
                  <a:prstClr val="black"/>
                </a:solidFill>
              </a:rPr>
              <a:t>CVE-2015-0078</a:t>
            </a:r>
            <a:endParaRPr lang="it-IT" dirty="0"/>
          </a:p>
        </p:txBody>
      </p:sp>
      <p:sp>
        <p:nvSpPr>
          <p:cNvPr id="31" name="CasellaDiTesto 61">
            <a:extLst>
              <a:ext uri="{FF2B5EF4-FFF2-40B4-BE49-F238E27FC236}">
                <a16:creationId xmlns:a16="http://schemas.microsoft.com/office/drawing/2014/main" id="{86A40FC1-3F6F-7441-9E40-6E27E8AC6AA8}"/>
              </a:ext>
            </a:extLst>
          </p:cNvPr>
          <p:cNvSpPr txBox="1"/>
          <p:nvPr/>
        </p:nvSpPr>
        <p:spPr>
          <a:xfrm>
            <a:off x="10308759" y="6160133"/>
            <a:ext cx="1320148" cy="276999"/>
          </a:xfrm>
          <a:prstGeom prst="rect">
            <a:avLst/>
          </a:prstGeom>
          <a:noFill/>
        </p:spPr>
        <p:txBody>
          <a:bodyPr wrap="square" rtlCol="0">
            <a:spAutoFit/>
          </a:bodyPr>
          <a:lstStyle/>
          <a:p>
            <a:r>
              <a:rPr lang="it-IT" sz="1200" dirty="0"/>
              <a:t>CVE-2013-3678</a:t>
            </a:r>
          </a:p>
        </p:txBody>
      </p:sp>
      <p:sp>
        <p:nvSpPr>
          <p:cNvPr id="32" name="CasellaDiTesto 64">
            <a:extLst>
              <a:ext uri="{FF2B5EF4-FFF2-40B4-BE49-F238E27FC236}">
                <a16:creationId xmlns:a16="http://schemas.microsoft.com/office/drawing/2014/main" id="{7298C01F-BA93-AF43-B951-A48B7F519606}"/>
              </a:ext>
            </a:extLst>
          </p:cNvPr>
          <p:cNvSpPr txBox="1"/>
          <p:nvPr/>
        </p:nvSpPr>
        <p:spPr>
          <a:xfrm>
            <a:off x="5711145" y="6006244"/>
            <a:ext cx="789713" cy="307777"/>
          </a:xfrm>
          <a:prstGeom prst="rect">
            <a:avLst/>
          </a:prstGeom>
          <a:noFill/>
        </p:spPr>
        <p:txBody>
          <a:bodyPr wrap="square" rtlCol="0">
            <a:spAutoFit/>
          </a:bodyPr>
          <a:lstStyle/>
          <a:p>
            <a:pPr algn="ctr"/>
            <a:r>
              <a:rPr lang="en-US" sz="1400" i="1" dirty="0" err="1"/>
              <a:t>user@A</a:t>
            </a:r>
            <a:endParaRPr lang="it-IT" sz="1400" i="1" dirty="0"/>
          </a:p>
        </p:txBody>
      </p:sp>
      <p:cxnSp>
        <p:nvCxnSpPr>
          <p:cNvPr id="33" name="Connettore 2 75">
            <a:extLst>
              <a:ext uri="{FF2B5EF4-FFF2-40B4-BE49-F238E27FC236}">
                <a16:creationId xmlns:a16="http://schemas.microsoft.com/office/drawing/2014/main" id="{E42416A6-F4B6-4341-902A-FA9878B2678C}"/>
              </a:ext>
            </a:extLst>
          </p:cNvPr>
          <p:cNvCxnSpPr>
            <a:cxnSpLocks/>
            <a:stCxn id="19" idx="6"/>
            <a:endCxn id="22" idx="2"/>
          </p:cNvCxnSpPr>
          <p:nvPr/>
        </p:nvCxnSpPr>
        <p:spPr>
          <a:xfrm>
            <a:off x="5857360" y="6420958"/>
            <a:ext cx="581383" cy="2799"/>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4237667" y="1228759"/>
            <a:ext cx="7900881" cy="3847803"/>
          </a:xfrm>
          <a:prstGeom prst="rect">
            <a:avLst/>
          </a:prstGeom>
        </p:spPr>
      </p:pic>
      <p:pic>
        <p:nvPicPr>
          <p:cNvPr id="38" name="Picture 37"/>
          <p:cNvPicPr>
            <a:picLocks noChangeAspect="1"/>
          </p:cNvPicPr>
          <p:nvPr/>
        </p:nvPicPr>
        <p:blipFill>
          <a:blip r:embed="rId3"/>
          <a:stretch>
            <a:fillRect/>
          </a:stretch>
        </p:blipFill>
        <p:spPr>
          <a:xfrm>
            <a:off x="4121115" y="3591477"/>
            <a:ext cx="4287228" cy="1739923"/>
          </a:xfrm>
          <a:prstGeom prst="rect">
            <a:avLst/>
          </a:prstGeom>
        </p:spPr>
      </p:pic>
    </p:spTree>
    <p:extLst>
      <p:ext uri="{BB962C8B-B14F-4D97-AF65-F5344CB8AC3E}">
        <p14:creationId xmlns:p14="http://schemas.microsoft.com/office/powerpoint/2010/main" val="14007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9"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dissolve">
                                      <p:cBhvr>
                                        <p:cTn id="28" dur="500"/>
                                        <p:tgtEl>
                                          <p:spTgt spid="3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DC05-E6BE-7A4C-84C3-2ABA4460A9F1}"/>
              </a:ext>
            </a:extLst>
          </p:cNvPr>
          <p:cNvSpPr>
            <a:spLocks noGrp="1"/>
          </p:cNvSpPr>
          <p:nvPr>
            <p:ph idx="13"/>
          </p:nvPr>
        </p:nvSpPr>
        <p:spPr>
          <a:xfrm>
            <a:off x="838201" y="1336431"/>
            <a:ext cx="3382818" cy="4583723"/>
          </a:xfrm>
        </p:spPr>
        <p:txBody>
          <a:bodyPr>
            <a:normAutofit fontScale="92500" lnSpcReduction="10000"/>
          </a:bodyPr>
          <a:lstStyle/>
          <a:p>
            <a:r>
              <a:rPr lang="en-US" dirty="0" smtClean="0">
                <a:latin typeface="+mn-lt"/>
              </a:rPr>
              <a:t>Based on the </a:t>
            </a:r>
            <a:r>
              <a:rPr lang="en-US" b="1" dirty="0" smtClean="0">
                <a:latin typeface="+mn-lt"/>
              </a:rPr>
              <a:t>multidimensional</a:t>
            </a:r>
            <a:r>
              <a:rPr lang="en-US" dirty="0" smtClean="0">
                <a:latin typeface="+mn-lt"/>
              </a:rPr>
              <a:t> </a:t>
            </a:r>
            <a:r>
              <a:rPr lang="en-US" b="1" dirty="0" smtClean="0">
                <a:latin typeface="+mn-lt"/>
              </a:rPr>
              <a:t>attack graph </a:t>
            </a:r>
            <a:r>
              <a:rPr lang="en-US" dirty="0" smtClean="0">
                <a:latin typeface="+mn-lt"/>
              </a:rPr>
              <a:t>and combined with</a:t>
            </a:r>
            <a:endParaRPr lang="en-GB" dirty="0" smtClean="0">
              <a:latin typeface="+mn-lt"/>
            </a:endParaRPr>
          </a:p>
          <a:p>
            <a:pPr lvl="1"/>
            <a:r>
              <a:rPr lang="en-GB" dirty="0" smtClean="0">
                <a:latin typeface="+mn-lt"/>
              </a:rPr>
              <a:t>An </a:t>
            </a:r>
            <a:r>
              <a:rPr lang="en-GB" b="1" dirty="0" smtClean="0">
                <a:latin typeface="+mn-lt"/>
              </a:rPr>
              <a:t>evaluation </a:t>
            </a:r>
            <a:r>
              <a:rPr lang="en-GB" dirty="0">
                <a:latin typeface="+mn-lt"/>
              </a:rPr>
              <a:t>of the business impact </a:t>
            </a:r>
            <a:endParaRPr lang="en-GB" dirty="0" smtClean="0">
              <a:latin typeface="+mn-lt"/>
            </a:endParaRPr>
          </a:p>
          <a:p>
            <a:pPr lvl="1"/>
            <a:r>
              <a:rPr lang="en-GB" dirty="0">
                <a:latin typeface="+mn-lt"/>
              </a:rPr>
              <a:t>C</a:t>
            </a:r>
            <a:r>
              <a:rPr lang="en-GB" dirty="0" smtClean="0">
                <a:latin typeface="+mn-lt"/>
              </a:rPr>
              <a:t>alculated </a:t>
            </a:r>
            <a:r>
              <a:rPr lang="en-GB" dirty="0">
                <a:latin typeface="+mn-lt"/>
              </a:rPr>
              <a:t>from a precise </a:t>
            </a:r>
            <a:r>
              <a:rPr lang="en-GB" b="1" dirty="0">
                <a:latin typeface="+mn-lt"/>
              </a:rPr>
              <a:t>mapping of key business</a:t>
            </a:r>
            <a:r>
              <a:rPr lang="en-GB" dirty="0">
                <a:latin typeface="+mn-lt"/>
              </a:rPr>
              <a:t> </a:t>
            </a:r>
            <a:r>
              <a:rPr lang="en-GB" b="1" dirty="0">
                <a:latin typeface="+mn-lt"/>
              </a:rPr>
              <a:t>processes</a:t>
            </a:r>
            <a:r>
              <a:rPr lang="en-GB" dirty="0">
                <a:latin typeface="+mn-lt"/>
              </a:rPr>
              <a:t> vs </a:t>
            </a:r>
            <a:r>
              <a:rPr lang="en-GB" dirty="0" smtClean="0">
                <a:latin typeface="+mn-lt"/>
              </a:rPr>
              <a:t>infrastructural and human assets</a:t>
            </a:r>
          </a:p>
          <a:p>
            <a:pPr lvl="1"/>
            <a:r>
              <a:rPr lang="en-GB" dirty="0" smtClean="0">
                <a:latin typeface="+mn-lt"/>
              </a:rPr>
              <a:t>Providing impact component for the risk computation</a:t>
            </a:r>
          </a:p>
        </p:txBody>
      </p:sp>
      <p:sp>
        <p:nvSpPr>
          <p:cNvPr id="5" name="Slide Number Placeholder 4">
            <a:extLst>
              <a:ext uri="{FF2B5EF4-FFF2-40B4-BE49-F238E27FC236}">
                <a16:creationId xmlns:a16="http://schemas.microsoft.com/office/drawing/2014/main" id="{EE83F6DD-FC05-2D47-9C24-3381DFBDD892}"/>
              </a:ext>
            </a:extLst>
          </p:cNvPr>
          <p:cNvSpPr>
            <a:spLocks noGrp="1"/>
          </p:cNvSpPr>
          <p:nvPr>
            <p:ph type="sldNum" sz="quarter" idx="4"/>
          </p:nvPr>
        </p:nvSpPr>
        <p:spPr/>
        <p:txBody>
          <a:bodyPr/>
          <a:lstStyle/>
          <a:p>
            <a:fld id="{CC526A9B-8C67-7942-98DE-0DB5C5796EA1}" type="slidenum">
              <a:rPr lang="it-IT" smtClean="0"/>
              <a:pPr/>
              <a:t>9</a:t>
            </a:fld>
            <a:endParaRPr lang="it-IT" dirty="0"/>
          </a:p>
        </p:txBody>
      </p:sp>
      <p:sp>
        <p:nvSpPr>
          <p:cNvPr id="6" name="Footer Placeholder 5">
            <a:extLst>
              <a:ext uri="{FF2B5EF4-FFF2-40B4-BE49-F238E27FC236}">
                <a16:creationId xmlns:a16="http://schemas.microsoft.com/office/drawing/2014/main" id="{F721FE91-9B7A-0B43-B5F8-A4AB806504E6}"/>
              </a:ext>
            </a:extLst>
          </p:cNvPr>
          <p:cNvSpPr>
            <a:spLocks noGrp="1"/>
          </p:cNvSpPr>
          <p:nvPr>
            <p:ph type="ftr" sz="quarter" idx="3"/>
          </p:nvPr>
        </p:nvSpPr>
        <p:spPr/>
        <p:txBody>
          <a:bodyPr/>
          <a:lstStyle/>
          <a:p>
            <a:r>
              <a:rPr lang="it-IT" dirty="0"/>
              <a:t>www.panacearesearch.eu </a:t>
            </a:r>
          </a:p>
        </p:txBody>
      </p:sp>
      <p:sp>
        <p:nvSpPr>
          <p:cNvPr id="14" name="Title 1">
            <a:extLst>
              <a:ext uri="{FF2B5EF4-FFF2-40B4-BE49-F238E27FC236}">
                <a16:creationId xmlns:a16="http://schemas.microsoft.com/office/drawing/2014/main" id="{9B6118A2-32E7-1642-9E19-5613B1553D8B}"/>
              </a:ext>
            </a:extLst>
          </p:cNvPr>
          <p:cNvSpPr txBox="1">
            <a:spLocks/>
          </p:cNvSpPr>
          <p:nvPr/>
        </p:nvSpPr>
        <p:spPr>
          <a:xfrm>
            <a:off x="3818374" y="299122"/>
            <a:ext cx="7535425" cy="50721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5400" b="0" i="0" kern="1200">
                <a:solidFill>
                  <a:srgbClr val="666666"/>
                </a:solidFill>
                <a:latin typeface="Source Serif Pro" panose="02040603050405020204" pitchFamily="18" charset="0"/>
                <a:ea typeface="Source Serif Pro" panose="02040603050405020204" pitchFamily="18" charset="0"/>
                <a:cs typeface="+mj-cs"/>
              </a:defRPr>
            </a:lvl1pPr>
          </a:lstStyle>
          <a:p>
            <a:pPr algn="l"/>
            <a:r>
              <a:rPr lang="en-GB" sz="3200" dirty="0" smtClean="0">
                <a:latin typeface="+mj-lt"/>
              </a:rPr>
              <a:t>DRMP – Risk Evaluation</a:t>
            </a:r>
            <a:endParaRPr lang="en-GB" sz="3200" i="1" dirty="0">
              <a:latin typeface="+mj-lt"/>
            </a:endParaRPr>
          </a:p>
        </p:txBody>
      </p:sp>
      <p:pic>
        <p:nvPicPr>
          <p:cNvPr id="8" name="Picture 7">
            <a:extLst>
              <a:ext uri="{FF2B5EF4-FFF2-40B4-BE49-F238E27FC236}">
                <a16:creationId xmlns:a16="http://schemas.microsoft.com/office/drawing/2014/main" id="{D0EF9DCA-91A8-8641-89C4-228C849E901F}"/>
              </a:ext>
            </a:extLst>
          </p:cNvPr>
          <p:cNvPicPr>
            <a:picLocks noChangeAspect="1"/>
          </p:cNvPicPr>
          <p:nvPr/>
        </p:nvPicPr>
        <p:blipFill>
          <a:blip r:embed="rId2"/>
          <a:stretch>
            <a:fillRect/>
          </a:stretch>
        </p:blipFill>
        <p:spPr>
          <a:xfrm>
            <a:off x="4051804" y="1502685"/>
            <a:ext cx="8041082" cy="4059915"/>
          </a:xfrm>
          <a:prstGeom prst="rect">
            <a:avLst/>
          </a:prstGeom>
          <a:ln w="12700">
            <a:noFill/>
          </a:ln>
          <a:effectLst/>
        </p:spPr>
      </p:pic>
    </p:spTree>
    <p:extLst>
      <p:ext uri="{BB962C8B-B14F-4D97-AF65-F5344CB8AC3E}">
        <p14:creationId xmlns:p14="http://schemas.microsoft.com/office/powerpoint/2010/main" val="591754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TotalTime>
  <Words>1264</Words>
  <Application>Microsoft Office PowerPoint</Application>
  <PresentationFormat>Widescreen</PresentationFormat>
  <Paragraphs>226</Paragraphs>
  <Slides>22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ＭＳ Ｐゴシック</vt:lpstr>
      <vt:lpstr>.Hiragino Kaku Gothic Interface W3</vt:lpstr>
      <vt:lpstr>Acumin Pro</vt:lpstr>
      <vt:lpstr>Apple Symbols</vt:lpstr>
      <vt:lpstr>Arial</vt:lpstr>
      <vt:lpstr>Calibri</vt:lpstr>
      <vt:lpstr>Calibri Light</vt:lpstr>
      <vt:lpstr>Source Serif Pro</vt:lpstr>
      <vt:lpstr>System Font</vt:lpstr>
      <vt:lpstr>Times New Roman</vt:lpstr>
      <vt:lpstr>Custom Design</vt:lpstr>
      <vt:lpstr>Webinar 23 June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Today’s solutions to access HC systems</vt:lpstr>
      <vt:lpstr>In practice</vt:lpstr>
      <vt:lpstr>Requirements for a novel Platform</vt:lpstr>
      <vt:lpstr>PowerPoint Presentation</vt:lpstr>
      <vt:lpstr>PowerPoint Presentation</vt:lpstr>
      <vt:lpstr>Thank you for your attention!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kick-Off meeting Rome, 21-22 January 2019</dc:title>
  <dc:creator>Pasquale Mari</dc:creator>
  <cp:lastModifiedBy>Matteo Merialdo</cp:lastModifiedBy>
  <cp:revision>182</cp:revision>
  <dcterms:created xsi:type="dcterms:W3CDTF">2019-01-04T22:26:49Z</dcterms:created>
  <dcterms:modified xsi:type="dcterms:W3CDTF">2020-06-23T09:32:09Z</dcterms:modified>
</cp:coreProperties>
</file>