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11"/>
  </p:notesMasterIdLst>
  <p:handoutMasterIdLst>
    <p:handoutMasterId r:id="rId12"/>
  </p:handoutMasterIdLst>
  <p:sldIdLst>
    <p:sldId id="256" r:id="rId2"/>
    <p:sldId id="262" r:id="rId3"/>
    <p:sldId id="280" r:id="rId4"/>
    <p:sldId id="282" r:id="rId5"/>
    <p:sldId id="278" r:id="rId6"/>
    <p:sldId id="281" r:id="rId7"/>
    <p:sldId id="265" r:id="rId8"/>
    <p:sldId id="279" r:id="rId9"/>
    <p:sldId id="27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llia anastasopoulou" initials="ka" lastIdx="1" clrIdx="0">
    <p:extLst>
      <p:ext uri="{19B8F6BF-5375-455C-9EA6-DF929625EA0E}">
        <p15:presenceInfo xmlns:p15="http://schemas.microsoft.com/office/powerpoint/2012/main" userId="d7700af867c1015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912E"/>
    <a:srgbClr val="94B961"/>
    <a:srgbClr val="CCCCCC"/>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88"/>
    <p:restoredTop sz="94667"/>
  </p:normalViewPr>
  <p:slideViewPr>
    <p:cSldViewPr snapToGrid="0" snapToObjects="1">
      <p:cViewPr varScale="1">
        <p:scale>
          <a:sx n="94" d="100"/>
          <a:sy n="94" d="100"/>
        </p:scale>
        <p:origin x="816" y="1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2" d="100"/>
          <a:sy n="82" d="100"/>
        </p:scale>
        <p:origin x="483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A1101C-894D-3F46-B204-E0ACD590EC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a:extLst>
              <a:ext uri="{FF2B5EF4-FFF2-40B4-BE49-F238E27FC236}">
                <a16:creationId xmlns:a16="http://schemas.microsoft.com/office/drawing/2014/main" id="{631C1382-60EB-424F-AB54-DECC0320E7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66858D-1E4F-124C-B9AA-38370227738D}" type="datetimeFigureOut">
              <a:rPr lang="it-IT" smtClean="0"/>
              <a:t>23/06/20</a:t>
            </a:fld>
            <a:endParaRPr lang="it-IT"/>
          </a:p>
        </p:txBody>
      </p:sp>
      <p:sp>
        <p:nvSpPr>
          <p:cNvPr id="4" name="Footer Placeholder 3">
            <a:extLst>
              <a:ext uri="{FF2B5EF4-FFF2-40B4-BE49-F238E27FC236}">
                <a16:creationId xmlns:a16="http://schemas.microsoft.com/office/drawing/2014/main" id="{06701D59-6882-634A-9512-FCE9A01D0D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a:extLst>
              <a:ext uri="{FF2B5EF4-FFF2-40B4-BE49-F238E27FC236}">
                <a16:creationId xmlns:a16="http://schemas.microsoft.com/office/drawing/2014/main" id="{A4386796-9946-FA49-848A-D537940D05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05F601-200A-3845-8E78-7E5B859F4F9B}" type="slidenum">
              <a:rPr lang="it-IT" smtClean="0"/>
              <a:t>‹#›</a:t>
            </a:fld>
            <a:endParaRPr lang="it-IT"/>
          </a:p>
        </p:txBody>
      </p:sp>
    </p:spTree>
    <p:extLst>
      <p:ext uri="{BB962C8B-B14F-4D97-AF65-F5344CB8AC3E}">
        <p14:creationId xmlns:p14="http://schemas.microsoft.com/office/powerpoint/2010/main" val="1349655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08EB80-6E7B-534F-8A87-7B9A1893B5F5}" type="datetimeFigureOut">
              <a:rPr lang="en-GB" smtClean="0"/>
              <a:t>23/06/2020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71237-5F61-8845-9FDA-030A2CD9DF79}" type="slidenum">
              <a:rPr lang="en-GB" smtClean="0"/>
              <a:t>‹#›</a:t>
            </a:fld>
            <a:endParaRPr lang="en-GB"/>
          </a:p>
        </p:txBody>
      </p:sp>
    </p:spTree>
    <p:extLst>
      <p:ext uri="{BB962C8B-B14F-4D97-AF65-F5344CB8AC3E}">
        <p14:creationId xmlns:p14="http://schemas.microsoft.com/office/powerpoint/2010/main" val="2864547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867B3-FD2E-A644-BF31-7C88EA82ABBA}"/>
              </a:ext>
            </a:extLst>
          </p:cNvPr>
          <p:cNvSpPr>
            <a:spLocks noGrp="1"/>
          </p:cNvSpPr>
          <p:nvPr>
            <p:ph type="title" hasCustomPrompt="1"/>
          </p:nvPr>
        </p:nvSpPr>
        <p:spPr>
          <a:xfrm>
            <a:off x="784699" y="2181104"/>
            <a:ext cx="10515600" cy="866833"/>
          </a:xfrm>
        </p:spPr>
        <p:txBody>
          <a:bodyPr/>
          <a:lstStyle/>
          <a:p>
            <a:r>
              <a:rPr lang="en-GB" dirty="0"/>
              <a:t>Event Title</a:t>
            </a:r>
          </a:p>
        </p:txBody>
      </p:sp>
      <p:sp>
        <p:nvSpPr>
          <p:cNvPr id="3" name="Date Placeholder 2">
            <a:extLst>
              <a:ext uri="{FF2B5EF4-FFF2-40B4-BE49-F238E27FC236}">
                <a16:creationId xmlns:a16="http://schemas.microsoft.com/office/drawing/2014/main" id="{54CEFD1F-8309-8D40-AE90-24E8EE8A4974}"/>
              </a:ext>
            </a:extLst>
          </p:cNvPr>
          <p:cNvSpPr>
            <a:spLocks noGrp="1"/>
          </p:cNvSpPr>
          <p:nvPr>
            <p:ph type="dt" sz="half" idx="10"/>
          </p:nvPr>
        </p:nvSpPr>
        <p:spPr/>
        <p:txBody>
          <a:bodyPr/>
          <a:lstStyle/>
          <a:p>
            <a:fld id="{34AF9817-17DF-8543-A9F3-43AE6EADEBB7}" type="datetime1">
              <a:rPr lang="it-IT" smtClean="0"/>
              <a:t>23/06/20</a:t>
            </a:fld>
            <a:endParaRPr lang="it-IT" dirty="0"/>
          </a:p>
        </p:txBody>
      </p:sp>
      <p:sp>
        <p:nvSpPr>
          <p:cNvPr id="5" name="Slide Number Placeholder 4">
            <a:extLst>
              <a:ext uri="{FF2B5EF4-FFF2-40B4-BE49-F238E27FC236}">
                <a16:creationId xmlns:a16="http://schemas.microsoft.com/office/drawing/2014/main" id="{0C4A1D25-226B-7C4B-8E92-6123716A3FEA}"/>
              </a:ext>
            </a:extLst>
          </p:cNvPr>
          <p:cNvSpPr>
            <a:spLocks noGrp="1"/>
          </p:cNvSpPr>
          <p:nvPr>
            <p:ph type="sldNum" sz="quarter" idx="12"/>
          </p:nvPr>
        </p:nvSpPr>
        <p:spPr/>
        <p:txBody>
          <a:bodyPr/>
          <a:lstStyle/>
          <a:p>
            <a:fld id="{CC526A9B-8C67-7942-98DE-0DB5C5796EA1}" type="slidenum">
              <a:rPr lang="it-IT" smtClean="0"/>
              <a:pPr/>
              <a:t>‹#›</a:t>
            </a:fld>
            <a:endParaRPr lang="it-IT" dirty="0"/>
          </a:p>
        </p:txBody>
      </p:sp>
      <p:pic>
        <p:nvPicPr>
          <p:cNvPr id="8" name="Picture 7">
            <a:extLst>
              <a:ext uri="{FF2B5EF4-FFF2-40B4-BE49-F238E27FC236}">
                <a16:creationId xmlns:a16="http://schemas.microsoft.com/office/drawing/2014/main" id="{EE91751F-E6D1-104D-A7AA-7CA94BBE7F4F}"/>
              </a:ext>
            </a:extLst>
          </p:cNvPr>
          <p:cNvPicPr>
            <a:picLocks noChangeAspect="1"/>
          </p:cNvPicPr>
          <p:nvPr userDrawn="1"/>
        </p:nvPicPr>
        <p:blipFill>
          <a:blip r:embed="rId2"/>
          <a:stretch>
            <a:fillRect/>
          </a:stretch>
        </p:blipFill>
        <p:spPr>
          <a:xfrm>
            <a:off x="3081057" y="119980"/>
            <a:ext cx="6029886" cy="1945643"/>
          </a:xfrm>
          <a:prstGeom prst="rect">
            <a:avLst/>
          </a:prstGeom>
        </p:spPr>
      </p:pic>
      <p:sp>
        <p:nvSpPr>
          <p:cNvPr id="12" name="Content Placeholder 11">
            <a:extLst>
              <a:ext uri="{FF2B5EF4-FFF2-40B4-BE49-F238E27FC236}">
                <a16:creationId xmlns:a16="http://schemas.microsoft.com/office/drawing/2014/main" id="{5BCC46F7-4F24-5D44-8AA6-F75B2D7BEA7A}"/>
              </a:ext>
            </a:extLst>
          </p:cNvPr>
          <p:cNvSpPr>
            <a:spLocks noGrp="1"/>
          </p:cNvSpPr>
          <p:nvPr>
            <p:ph sz="quarter" idx="13" hasCustomPrompt="1"/>
          </p:nvPr>
        </p:nvSpPr>
        <p:spPr>
          <a:xfrm>
            <a:off x="4697886" y="3047938"/>
            <a:ext cx="6602413" cy="484094"/>
          </a:xfrm>
        </p:spPr>
        <p:txBody>
          <a:bodyPr/>
          <a:lstStyle>
            <a:lvl1pPr marL="0" indent="0" algn="r">
              <a:buNone/>
              <a:defRPr b="0" i="0">
                <a:latin typeface="Source Serif Pro" panose="02040603050405020204" pitchFamily="18" charset="0"/>
                <a:ea typeface="Source Serif Pro" panose="02040603050405020204" pitchFamily="18" charset="0"/>
              </a:defRPr>
            </a:lvl1pPr>
          </a:lstStyle>
          <a:p>
            <a:pPr lvl="0"/>
            <a:r>
              <a:rPr lang="en-GB" dirty="0"/>
              <a:t>Location, </a:t>
            </a:r>
            <a:r>
              <a:rPr lang="en-GB" dirty="0" err="1"/>
              <a:t>dd</a:t>
            </a:r>
            <a:r>
              <a:rPr lang="en-GB" dirty="0"/>
              <a:t>/mm/YYYY</a:t>
            </a:r>
          </a:p>
        </p:txBody>
      </p:sp>
      <p:sp>
        <p:nvSpPr>
          <p:cNvPr id="14" name="Text Placeholder 13">
            <a:extLst>
              <a:ext uri="{FF2B5EF4-FFF2-40B4-BE49-F238E27FC236}">
                <a16:creationId xmlns:a16="http://schemas.microsoft.com/office/drawing/2014/main" id="{4D57DF55-04CB-864B-B5FA-132D5EA83522}"/>
              </a:ext>
            </a:extLst>
          </p:cNvPr>
          <p:cNvSpPr>
            <a:spLocks noGrp="1"/>
          </p:cNvSpPr>
          <p:nvPr>
            <p:ph type="body" sz="quarter" idx="14" hasCustomPrompt="1"/>
          </p:nvPr>
        </p:nvSpPr>
        <p:spPr>
          <a:xfrm>
            <a:off x="1071563" y="4509203"/>
            <a:ext cx="3913187" cy="424373"/>
          </a:xfrm>
        </p:spPr>
        <p:txBody>
          <a:bodyPr/>
          <a:lstStyle>
            <a:lvl1pPr marL="0" indent="0">
              <a:lnSpc>
                <a:spcPct val="100000"/>
              </a:lnSpc>
              <a:spcBef>
                <a:spcPts val="0"/>
              </a:spcBef>
              <a:buNone/>
              <a:defRPr b="0" i="0">
                <a:latin typeface="Source Serif Pro" panose="02040603050405020204" pitchFamily="18" charset="0"/>
                <a:ea typeface="Source Serif Pro" panose="02040603050405020204" pitchFamily="18" charset="0"/>
              </a:defRPr>
            </a:lvl1pPr>
          </a:lstStyle>
          <a:p>
            <a:pPr lvl="0"/>
            <a:r>
              <a:rPr lang="en-US" dirty="0"/>
              <a:t>Name Surname</a:t>
            </a:r>
          </a:p>
        </p:txBody>
      </p:sp>
      <p:sp>
        <p:nvSpPr>
          <p:cNvPr id="15" name="Text Placeholder 13">
            <a:extLst>
              <a:ext uri="{FF2B5EF4-FFF2-40B4-BE49-F238E27FC236}">
                <a16:creationId xmlns:a16="http://schemas.microsoft.com/office/drawing/2014/main" id="{2D91CAAA-445D-D44C-AA65-EA421A4853FD}"/>
              </a:ext>
            </a:extLst>
          </p:cNvPr>
          <p:cNvSpPr>
            <a:spLocks noGrp="1"/>
          </p:cNvSpPr>
          <p:nvPr>
            <p:ph type="body" sz="quarter" idx="15" hasCustomPrompt="1"/>
          </p:nvPr>
        </p:nvSpPr>
        <p:spPr>
          <a:xfrm>
            <a:off x="1071563" y="4961459"/>
            <a:ext cx="3913187" cy="424373"/>
          </a:xfrm>
        </p:spPr>
        <p:txBody>
          <a:bodyPr>
            <a:noAutofit/>
          </a:bodyPr>
          <a:lstStyle>
            <a:lvl1pPr marL="0" indent="0">
              <a:lnSpc>
                <a:spcPct val="100000"/>
              </a:lnSpc>
              <a:spcBef>
                <a:spcPts val="0"/>
              </a:spcBef>
              <a:buNone/>
              <a:defRPr sz="2400" b="1" i="0">
                <a:latin typeface="Source Serif Pro" panose="02040603050405020204" pitchFamily="18" charset="0"/>
                <a:ea typeface="Source Serif Pro" panose="02040603050405020204" pitchFamily="18" charset="0"/>
              </a:defRPr>
            </a:lvl1pPr>
          </a:lstStyle>
          <a:p>
            <a:pPr lvl="0"/>
            <a:r>
              <a:rPr lang="en-US" dirty="0"/>
              <a:t>Affiliation</a:t>
            </a:r>
          </a:p>
        </p:txBody>
      </p:sp>
      <p:sp>
        <p:nvSpPr>
          <p:cNvPr id="10" name="Footer Placeholder 4">
            <a:extLst>
              <a:ext uri="{FF2B5EF4-FFF2-40B4-BE49-F238E27FC236}">
                <a16:creationId xmlns:a16="http://schemas.microsoft.com/office/drawing/2014/main" id="{86EBED59-4327-7A4F-AF11-C9249926BFE4}"/>
              </a:ext>
            </a:extLst>
          </p:cNvPr>
          <p:cNvSpPr>
            <a:spLocks noGrp="1"/>
          </p:cNvSpPr>
          <p:nvPr>
            <p:ph type="ftr" sz="quarter" idx="3"/>
          </p:nvPr>
        </p:nvSpPr>
        <p:spPr>
          <a:xfrm>
            <a:off x="4038600" y="6531429"/>
            <a:ext cx="4114800" cy="261296"/>
          </a:xfrm>
          <a:prstGeom prst="rect">
            <a:avLst/>
          </a:prstGeom>
        </p:spPr>
        <p:txBody>
          <a:bodyPr vert="horz" lIns="91440" tIns="45720" rIns="91440" bIns="45720" rtlCol="0" anchor="ctr"/>
          <a:lstStyle>
            <a:lvl1pPr algn="ctr">
              <a:defRPr sz="1200">
                <a:solidFill>
                  <a:srgbClr val="13912E"/>
                </a:solidFill>
              </a:defRPr>
            </a:lvl1pPr>
          </a:lstStyle>
          <a:p>
            <a:r>
              <a:rPr lang="it-IT" dirty="0" err="1"/>
              <a:t>www.panacearesearch.eu</a:t>
            </a:r>
            <a:endParaRPr lang="it-IT" dirty="0"/>
          </a:p>
        </p:txBody>
      </p:sp>
    </p:spTree>
    <p:extLst>
      <p:ext uri="{BB962C8B-B14F-4D97-AF65-F5344CB8AC3E}">
        <p14:creationId xmlns:p14="http://schemas.microsoft.com/office/powerpoint/2010/main" val="2428997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C0460-ED25-DF41-A50D-4F959DC97467}"/>
              </a:ext>
            </a:extLst>
          </p:cNvPr>
          <p:cNvSpPr>
            <a:spLocks noGrp="1"/>
          </p:cNvSpPr>
          <p:nvPr>
            <p:ph type="ctrTitle"/>
          </p:nvPr>
        </p:nvSpPr>
        <p:spPr>
          <a:xfrm>
            <a:off x="1524000" y="1122363"/>
            <a:ext cx="9144000" cy="1140191"/>
          </a:xfrm>
        </p:spPr>
        <p:txBody>
          <a:bodyPr anchor="b">
            <a:normAutofit/>
          </a:bodyPr>
          <a:lstStyle>
            <a:lvl1pPr algn="ctr">
              <a:defRPr sz="5400"/>
            </a:lvl1pPr>
          </a:lstStyle>
          <a:p>
            <a:r>
              <a:rPr lang="en-US" dirty="0"/>
              <a:t>Click to edit Master title style</a:t>
            </a:r>
            <a:endParaRPr lang="it-IT" dirty="0"/>
          </a:p>
        </p:txBody>
      </p:sp>
      <p:sp>
        <p:nvSpPr>
          <p:cNvPr id="7" name="Text Placeholder 2">
            <a:extLst>
              <a:ext uri="{FF2B5EF4-FFF2-40B4-BE49-F238E27FC236}">
                <a16:creationId xmlns:a16="http://schemas.microsoft.com/office/drawing/2014/main" id="{75DE369F-6248-004E-BC08-F2E3F7373738}"/>
              </a:ext>
            </a:extLst>
          </p:cNvPr>
          <p:cNvSpPr>
            <a:spLocks noGrp="1"/>
          </p:cNvSpPr>
          <p:nvPr>
            <p:ph idx="13"/>
          </p:nvPr>
        </p:nvSpPr>
        <p:spPr>
          <a:xfrm>
            <a:off x="1524000" y="2453175"/>
            <a:ext cx="8827477" cy="3466979"/>
          </a:xfrm>
          <a:prstGeom prst="rect">
            <a:avLst/>
          </a:prstGeom>
        </p:spPr>
        <p:txBody>
          <a:bodyPr vert="horz" lIns="91440" tIns="45720" rIns="91440" bIns="45720" rtlCol="0">
            <a:normAutofit/>
          </a:bodyPr>
          <a:lstStyle/>
          <a:p>
            <a:pPr lvl="0"/>
            <a:r>
              <a:rPr lang="en-US" dirty="0"/>
              <a:t> Edit Master text styles</a:t>
            </a:r>
          </a:p>
          <a:p>
            <a:pPr lvl="1"/>
            <a:r>
              <a:rPr lang="en-US" dirty="0"/>
              <a:t>Second level</a:t>
            </a:r>
          </a:p>
          <a:p>
            <a:pPr lvl="2"/>
            <a:r>
              <a:rPr lang="en-US" dirty="0"/>
              <a:t>Third level</a:t>
            </a:r>
          </a:p>
          <a:p>
            <a:pPr lvl="3"/>
            <a:r>
              <a:rPr lang="en-US" dirty="0"/>
              <a:t>Fourth level</a:t>
            </a:r>
          </a:p>
        </p:txBody>
      </p:sp>
      <p:sp>
        <p:nvSpPr>
          <p:cNvPr id="8" name="Date Placeholder 3">
            <a:extLst>
              <a:ext uri="{FF2B5EF4-FFF2-40B4-BE49-F238E27FC236}">
                <a16:creationId xmlns:a16="http://schemas.microsoft.com/office/drawing/2014/main" id="{C7DEAEAD-1AF5-CF46-9BC8-67302685E9DB}"/>
              </a:ext>
            </a:extLst>
          </p:cNvPr>
          <p:cNvSpPr>
            <a:spLocks noGrp="1"/>
          </p:cNvSpPr>
          <p:nvPr>
            <p:ph type="dt" sz="half" idx="2"/>
          </p:nvPr>
        </p:nvSpPr>
        <p:spPr>
          <a:xfrm>
            <a:off x="838200" y="6531429"/>
            <a:ext cx="2743200" cy="261296"/>
          </a:xfrm>
          <a:prstGeom prst="rect">
            <a:avLst/>
          </a:prstGeom>
        </p:spPr>
        <p:txBody>
          <a:bodyPr vert="horz" lIns="91440" tIns="45720" rIns="91440" bIns="45720" rtlCol="0" anchor="ctr"/>
          <a:lstStyle>
            <a:lvl1pPr algn="l">
              <a:defRPr sz="1200">
                <a:solidFill>
                  <a:srgbClr val="13912E"/>
                </a:solidFill>
              </a:defRPr>
            </a:lvl1pPr>
          </a:lstStyle>
          <a:p>
            <a:fld id="{D0879074-E1B1-7140-A7F3-9ACA2988DBF7}" type="datetime1">
              <a:rPr lang="it-IT" smtClean="0"/>
              <a:t>23/06/20</a:t>
            </a:fld>
            <a:endParaRPr lang="it-IT" dirty="0"/>
          </a:p>
        </p:txBody>
      </p:sp>
      <p:sp>
        <p:nvSpPr>
          <p:cNvPr id="10" name="Slide Number Placeholder 5">
            <a:extLst>
              <a:ext uri="{FF2B5EF4-FFF2-40B4-BE49-F238E27FC236}">
                <a16:creationId xmlns:a16="http://schemas.microsoft.com/office/drawing/2014/main" id="{2E98E356-0C2A-3E4F-937D-FF8F823B1E77}"/>
              </a:ext>
            </a:extLst>
          </p:cNvPr>
          <p:cNvSpPr>
            <a:spLocks noGrp="1"/>
          </p:cNvSpPr>
          <p:nvPr>
            <p:ph type="sldNum" sz="quarter" idx="4"/>
          </p:nvPr>
        </p:nvSpPr>
        <p:spPr>
          <a:xfrm>
            <a:off x="8610600" y="6531429"/>
            <a:ext cx="2743200" cy="261296"/>
          </a:xfrm>
          <a:prstGeom prst="rect">
            <a:avLst/>
          </a:prstGeom>
        </p:spPr>
        <p:txBody>
          <a:bodyPr vert="horz" lIns="91440" tIns="45720" rIns="91440" bIns="45720" rtlCol="0" anchor="ctr"/>
          <a:lstStyle>
            <a:lvl1pPr algn="r">
              <a:defRPr sz="1200">
                <a:solidFill>
                  <a:srgbClr val="13912E"/>
                </a:solidFill>
              </a:defRPr>
            </a:lvl1pPr>
          </a:lstStyle>
          <a:p>
            <a:fld id="{CC526A9B-8C67-7942-98DE-0DB5C5796EA1}" type="slidenum">
              <a:rPr lang="it-IT" smtClean="0"/>
              <a:pPr/>
              <a:t>‹#›</a:t>
            </a:fld>
            <a:endParaRPr lang="it-IT" dirty="0"/>
          </a:p>
        </p:txBody>
      </p:sp>
      <p:sp>
        <p:nvSpPr>
          <p:cNvPr id="11" name="Footer Placeholder 4">
            <a:extLst>
              <a:ext uri="{FF2B5EF4-FFF2-40B4-BE49-F238E27FC236}">
                <a16:creationId xmlns:a16="http://schemas.microsoft.com/office/drawing/2014/main" id="{900614E5-ACD6-9641-9AA1-FFFA8CB689C3}"/>
              </a:ext>
            </a:extLst>
          </p:cNvPr>
          <p:cNvSpPr>
            <a:spLocks noGrp="1"/>
          </p:cNvSpPr>
          <p:nvPr>
            <p:ph type="ftr" sz="quarter" idx="3"/>
          </p:nvPr>
        </p:nvSpPr>
        <p:spPr>
          <a:xfrm>
            <a:off x="4038600" y="6531429"/>
            <a:ext cx="4114800" cy="261296"/>
          </a:xfrm>
          <a:prstGeom prst="rect">
            <a:avLst/>
          </a:prstGeom>
        </p:spPr>
        <p:txBody>
          <a:bodyPr vert="horz" lIns="91440" tIns="45720" rIns="91440" bIns="45720" rtlCol="0" anchor="ctr"/>
          <a:lstStyle>
            <a:lvl1pPr algn="ctr">
              <a:defRPr sz="1200">
                <a:solidFill>
                  <a:srgbClr val="13912E"/>
                </a:solidFill>
              </a:defRPr>
            </a:lvl1pPr>
          </a:lstStyle>
          <a:p>
            <a:r>
              <a:rPr lang="it-IT" dirty="0" err="1"/>
              <a:t>www.panacearesearch.eu</a:t>
            </a:r>
            <a:endParaRPr lang="it-IT" dirty="0"/>
          </a:p>
        </p:txBody>
      </p:sp>
    </p:spTree>
    <p:extLst>
      <p:ext uri="{BB962C8B-B14F-4D97-AF65-F5344CB8AC3E}">
        <p14:creationId xmlns:p14="http://schemas.microsoft.com/office/powerpoint/2010/main" val="315267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6078-537B-A44C-A9C1-D0FAEB834685}"/>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8682A488-3158-3F4B-8CAC-B7315F7F04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EAE7AFD7-A2DC-C64B-8373-BB9B71363C6A}"/>
              </a:ext>
            </a:extLst>
          </p:cNvPr>
          <p:cNvSpPr>
            <a:spLocks noGrp="1"/>
          </p:cNvSpPr>
          <p:nvPr>
            <p:ph type="dt" sz="half" idx="10"/>
          </p:nvPr>
        </p:nvSpPr>
        <p:spPr/>
        <p:txBody>
          <a:bodyPr/>
          <a:lstStyle/>
          <a:p>
            <a:fld id="{15ACEA0C-DF9E-2942-828F-FD2E3F34A227}" type="datetime1">
              <a:rPr lang="it-IT" smtClean="0"/>
              <a:t>23/06/20</a:t>
            </a:fld>
            <a:endParaRPr lang="it-IT"/>
          </a:p>
        </p:txBody>
      </p:sp>
      <p:sp>
        <p:nvSpPr>
          <p:cNvPr id="6" name="Slide Number Placeholder 5">
            <a:extLst>
              <a:ext uri="{FF2B5EF4-FFF2-40B4-BE49-F238E27FC236}">
                <a16:creationId xmlns:a16="http://schemas.microsoft.com/office/drawing/2014/main" id="{8EF621B6-56C5-DE4A-9915-27B882B7B0E6}"/>
              </a:ext>
            </a:extLst>
          </p:cNvPr>
          <p:cNvSpPr>
            <a:spLocks noGrp="1"/>
          </p:cNvSpPr>
          <p:nvPr>
            <p:ph type="sldNum" sz="quarter" idx="12"/>
          </p:nvPr>
        </p:nvSpPr>
        <p:spPr/>
        <p:txBody>
          <a:bodyPr/>
          <a:lstStyle/>
          <a:p>
            <a:fld id="{CC526A9B-8C67-7942-98DE-0DB5C5796EA1}" type="slidenum">
              <a:rPr lang="it-IT" smtClean="0"/>
              <a:t>‹#›</a:t>
            </a:fld>
            <a:endParaRPr lang="it-IT"/>
          </a:p>
        </p:txBody>
      </p:sp>
      <p:sp>
        <p:nvSpPr>
          <p:cNvPr id="8" name="Footer Placeholder 4">
            <a:extLst>
              <a:ext uri="{FF2B5EF4-FFF2-40B4-BE49-F238E27FC236}">
                <a16:creationId xmlns:a16="http://schemas.microsoft.com/office/drawing/2014/main" id="{A14BC28F-66F7-B448-B6B4-955C2548A187}"/>
              </a:ext>
            </a:extLst>
          </p:cNvPr>
          <p:cNvSpPr>
            <a:spLocks noGrp="1"/>
          </p:cNvSpPr>
          <p:nvPr>
            <p:ph type="ftr" sz="quarter" idx="3"/>
          </p:nvPr>
        </p:nvSpPr>
        <p:spPr>
          <a:xfrm>
            <a:off x="4038600" y="6531429"/>
            <a:ext cx="4114800" cy="261296"/>
          </a:xfrm>
          <a:prstGeom prst="rect">
            <a:avLst/>
          </a:prstGeom>
        </p:spPr>
        <p:txBody>
          <a:bodyPr vert="horz" lIns="91440" tIns="45720" rIns="91440" bIns="45720" rtlCol="0" anchor="ctr"/>
          <a:lstStyle>
            <a:lvl1pPr algn="ctr">
              <a:defRPr sz="1200">
                <a:solidFill>
                  <a:srgbClr val="13912E"/>
                </a:solidFill>
              </a:defRPr>
            </a:lvl1pPr>
          </a:lstStyle>
          <a:p>
            <a:r>
              <a:rPr lang="it-IT" dirty="0" err="1"/>
              <a:t>www.panacearesearch.eu</a:t>
            </a:r>
            <a:endParaRPr lang="it-IT" dirty="0"/>
          </a:p>
        </p:txBody>
      </p:sp>
    </p:spTree>
    <p:extLst>
      <p:ext uri="{BB962C8B-B14F-4D97-AF65-F5344CB8AC3E}">
        <p14:creationId xmlns:p14="http://schemas.microsoft.com/office/powerpoint/2010/main" val="2032808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52386-E498-9B4A-A11C-98F85F263856}"/>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2F06EA39-6D2E-864D-A822-43F0BED24CF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169B93EE-CBA5-FA45-90B3-6ED042634AD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63F14B21-C75B-FE41-88B2-1CAC4C892196}"/>
              </a:ext>
            </a:extLst>
          </p:cNvPr>
          <p:cNvSpPr>
            <a:spLocks noGrp="1"/>
          </p:cNvSpPr>
          <p:nvPr>
            <p:ph type="dt" sz="half" idx="10"/>
          </p:nvPr>
        </p:nvSpPr>
        <p:spPr/>
        <p:txBody>
          <a:bodyPr/>
          <a:lstStyle/>
          <a:p>
            <a:fld id="{1EA1EF91-D678-AF4C-9016-CAA809F27E05}" type="datetime1">
              <a:rPr lang="it-IT" smtClean="0"/>
              <a:t>23/06/20</a:t>
            </a:fld>
            <a:endParaRPr lang="it-IT"/>
          </a:p>
        </p:txBody>
      </p:sp>
      <p:sp>
        <p:nvSpPr>
          <p:cNvPr id="7" name="Slide Number Placeholder 6">
            <a:extLst>
              <a:ext uri="{FF2B5EF4-FFF2-40B4-BE49-F238E27FC236}">
                <a16:creationId xmlns:a16="http://schemas.microsoft.com/office/drawing/2014/main" id="{33529F11-AA10-334B-A7C2-9F5F6306E7E8}"/>
              </a:ext>
            </a:extLst>
          </p:cNvPr>
          <p:cNvSpPr>
            <a:spLocks noGrp="1"/>
          </p:cNvSpPr>
          <p:nvPr>
            <p:ph type="sldNum" sz="quarter" idx="12"/>
          </p:nvPr>
        </p:nvSpPr>
        <p:spPr/>
        <p:txBody>
          <a:bodyPr/>
          <a:lstStyle/>
          <a:p>
            <a:fld id="{CC526A9B-8C67-7942-98DE-0DB5C5796EA1}" type="slidenum">
              <a:rPr lang="it-IT" smtClean="0"/>
              <a:t>‹#›</a:t>
            </a:fld>
            <a:endParaRPr lang="it-IT"/>
          </a:p>
        </p:txBody>
      </p:sp>
      <p:sp>
        <p:nvSpPr>
          <p:cNvPr id="8" name="Footer Placeholder 4">
            <a:extLst>
              <a:ext uri="{FF2B5EF4-FFF2-40B4-BE49-F238E27FC236}">
                <a16:creationId xmlns:a16="http://schemas.microsoft.com/office/drawing/2014/main" id="{077F0459-7574-B641-8E27-908A6473995A}"/>
              </a:ext>
            </a:extLst>
          </p:cNvPr>
          <p:cNvSpPr>
            <a:spLocks noGrp="1"/>
          </p:cNvSpPr>
          <p:nvPr>
            <p:ph type="ftr" sz="quarter" idx="3"/>
          </p:nvPr>
        </p:nvSpPr>
        <p:spPr>
          <a:xfrm>
            <a:off x="4038600" y="6531429"/>
            <a:ext cx="4114800" cy="261296"/>
          </a:xfrm>
          <a:prstGeom prst="rect">
            <a:avLst/>
          </a:prstGeom>
        </p:spPr>
        <p:txBody>
          <a:bodyPr vert="horz" lIns="91440" tIns="45720" rIns="91440" bIns="45720" rtlCol="0" anchor="ctr"/>
          <a:lstStyle>
            <a:lvl1pPr algn="ctr">
              <a:defRPr sz="1200">
                <a:solidFill>
                  <a:srgbClr val="13912E"/>
                </a:solidFill>
              </a:defRPr>
            </a:lvl1pPr>
          </a:lstStyle>
          <a:p>
            <a:r>
              <a:rPr lang="it-IT" dirty="0" err="1"/>
              <a:t>www.panacearesearch.eu</a:t>
            </a:r>
            <a:endParaRPr lang="it-IT" dirty="0"/>
          </a:p>
        </p:txBody>
      </p:sp>
    </p:spTree>
    <p:extLst>
      <p:ext uri="{BB962C8B-B14F-4D97-AF65-F5344CB8AC3E}">
        <p14:creationId xmlns:p14="http://schemas.microsoft.com/office/powerpoint/2010/main" val="4004162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06F6F-F07C-FF40-A7CA-FD1288EE9E1B}"/>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D3FD515D-9E4C-EE4B-B936-27259E48D0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ED0FD77-45E2-0A4A-9FDE-0C31596FF11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84ECF571-59F8-F64D-84D9-991650B71F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F463CC-0567-2D4A-A296-CFA4CC8B7F0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A8F9FA7B-ADDC-3A4C-9113-4DC9D1A235CD}"/>
              </a:ext>
            </a:extLst>
          </p:cNvPr>
          <p:cNvSpPr>
            <a:spLocks noGrp="1"/>
          </p:cNvSpPr>
          <p:nvPr>
            <p:ph type="dt" sz="half" idx="10"/>
          </p:nvPr>
        </p:nvSpPr>
        <p:spPr/>
        <p:txBody>
          <a:bodyPr/>
          <a:lstStyle/>
          <a:p>
            <a:fld id="{F47C7CB5-43A8-3340-B866-14A0C4D6BEA9}" type="datetime1">
              <a:rPr lang="it-IT" smtClean="0"/>
              <a:t>23/06/20</a:t>
            </a:fld>
            <a:endParaRPr lang="it-IT"/>
          </a:p>
        </p:txBody>
      </p:sp>
      <p:sp>
        <p:nvSpPr>
          <p:cNvPr id="9" name="Slide Number Placeholder 8">
            <a:extLst>
              <a:ext uri="{FF2B5EF4-FFF2-40B4-BE49-F238E27FC236}">
                <a16:creationId xmlns:a16="http://schemas.microsoft.com/office/drawing/2014/main" id="{7F5855BE-C82B-7D4C-8ADE-CAC3ED8EF331}"/>
              </a:ext>
            </a:extLst>
          </p:cNvPr>
          <p:cNvSpPr>
            <a:spLocks noGrp="1"/>
          </p:cNvSpPr>
          <p:nvPr>
            <p:ph type="sldNum" sz="quarter" idx="12"/>
          </p:nvPr>
        </p:nvSpPr>
        <p:spPr/>
        <p:txBody>
          <a:bodyPr/>
          <a:lstStyle/>
          <a:p>
            <a:fld id="{CC526A9B-8C67-7942-98DE-0DB5C5796EA1}" type="slidenum">
              <a:rPr lang="it-IT" smtClean="0"/>
              <a:t>‹#›</a:t>
            </a:fld>
            <a:endParaRPr lang="it-IT"/>
          </a:p>
        </p:txBody>
      </p:sp>
      <p:sp>
        <p:nvSpPr>
          <p:cNvPr id="10" name="Footer Placeholder 4">
            <a:extLst>
              <a:ext uri="{FF2B5EF4-FFF2-40B4-BE49-F238E27FC236}">
                <a16:creationId xmlns:a16="http://schemas.microsoft.com/office/drawing/2014/main" id="{9015A348-FE88-6C49-A385-72A64F7AA276}"/>
              </a:ext>
            </a:extLst>
          </p:cNvPr>
          <p:cNvSpPr>
            <a:spLocks noGrp="1"/>
          </p:cNvSpPr>
          <p:nvPr>
            <p:ph type="ftr" sz="quarter" idx="13"/>
          </p:nvPr>
        </p:nvSpPr>
        <p:spPr>
          <a:xfrm>
            <a:off x="4038600" y="6531429"/>
            <a:ext cx="4114800" cy="261296"/>
          </a:xfrm>
          <a:prstGeom prst="rect">
            <a:avLst/>
          </a:prstGeom>
        </p:spPr>
        <p:txBody>
          <a:bodyPr vert="horz" lIns="91440" tIns="45720" rIns="91440" bIns="45720" rtlCol="0" anchor="ctr"/>
          <a:lstStyle>
            <a:lvl1pPr algn="ctr">
              <a:defRPr sz="1200">
                <a:solidFill>
                  <a:srgbClr val="13912E"/>
                </a:solidFill>
              </a:defRPr>
            </a:lvl1pPr>
          </a:lstStyle>
          <a:p>
            <a:r>
              <a:rPr lang="it-IT" dirty="0" err="1"/>
              <a:t>www.panacearesearch.eu</a:t>
            </a:r>
            <a:endParaRPr lang="it-IT" dirty="0"/>
          </a:p>
        </p:txBody>
      </p:sp>
    </p:spTree>
    <p:extLst>
      <p:ext uri="{BB962C8B-B14F-4D97-AF65-F5344CB8AC3E}">
        <p14:creationId xmlns:p14="http://schemas.microsoft.com/office/powerpoint/2010/main" val="2621058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r="75000" b="86000"/>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0BAAEB-C624-5A49-8145-42B1CE0FF91A}"/>
              </a:ext>
            </a:extLst>
          </p:cNvPr>
          <p:cNvPicPr>
            <a:picLocks noChangeAspect="1"/>
          </p:cNvPicPr>
          <p:nvPr userDrawn="1"/>
        </p:nvPicPr>
        <p:blipFill>
          <a:blip r:embed="rId8">
            <a:alphaModFix amt="18000"/>
          </a:blip>
          <a:stretch>
            <a:fillRect/>
          </a:stretch>
        </p:blipFill>
        <p:spPr>
          <a:xfrm>
            <a:off x="8295468" y="222739"/>
            <a:ext cx="5049864" cy="6858000"/>
          </a:xfrm>
          <a:prstGeom prst="rect">
            <a:avLst/>
          </a:prstGeom>
        </p:spPr>
      </p:pic>
      <p:sp>
        <p:nvSpPr>
          <p:cNvPr id="7" name="Rectangle 6">
            <a:extLst>
              <a:ext uri="{FF2B5EF4-FFF2-40B4-BE49-F238E27FC236}">
                <a16:creationId xmlns:a16="http://schemas.microsoft.com/office/drawing/2014/main" id="{0EBCCD52-6701-B24E-BEAD-A2232BC3328A}"/>
              </a:ext>
            </a:extLst>
          </p:cNvPr>
          <p:cNvSpPr/>
          <p:nvPr userDrawn="1"/>
        </p:nvSpPr>
        <p:spPr>
          <a:xfrm>
            <a:off x="0" y="6483928"/>
            <a:ext cx="12192000" cy="409699"/>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a:extLst>
              <a:ext uri="{FF2B5EF4-FFF2-40B4-BE49-F238E27FC236}">
                <a16:creationId xmlns:a16="http://schemas.microsoft.com/office/drawing/2014/main" id="{7388DB3E-FADE-9D44-B7A5-56C46983DA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it-IT" dirty="0"/>
          </a:p>
        </p:txBody>
      </p:sp>
      <p:sp>
        <p:nvSpPr>
          <p:cNvPr id="3" name="Text Placeholder 2">
            <a:extLst>
              <a:ext uri="{FF2B5EF4-FFF2-40B4-BE49-F238E27FC236}">
                <a16:creationId xmlns:a16="http://schemas.microsoft.com/office/drawing/2014/main" id="{124F8FB1-4BBD-014E-BD8B-0A79824F23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 Edit Master text styles</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E4CB3584-0E0E-FC41-90EC-3734B2AA8F00}"/>
              </a:ext>
            </a:extLst>
          </p:cNvPr>
          <p:cNvSpPr>
            <a:spLocks noGrp="1"/>
          </p:cNvSpPr>
          <p:nvPr>
            <p:ph type="dt" sz="half" idx="2"/>
          </p:nvPr>
        </p:nvSpPr>
        <p:spPr>
          <a:xfrm>
            <a:off x="838200" y="6531429"/>
            <a:ext cx="2743200" cy="261296"/>
          </a:xfrm>
          <a:prstGeom prst="rect">
            <a:avLst/>
          </a:prstGeom>
        </p:spPr>
        <p:txBody>
          <a:bodyPr vert="horz" lIns="91440" tIns="45720" rIns="91440" bIns="45720" rtlCol="0" anchor="ctr"/>
          <a:lstStyle>
            <a:lvl1pPr algn="l">
              <a:defRPr sz="1200">
                <a:solidFill>
                  <a:srgbClr val="13912E"/>
                </a:solidFill>
              </a:defRPr>
            </a:lvl1pPr>
          </a:lstStyle>
          <a:p>
            <a:fld id="{2F8E1ECB-1D3A-E842-9C0C-48A299F8FC1C}" type="datetime1">
              <a:rPr lang="it-IT" smtClean="0"/>
              <a:t>23/06/20</a:t>
            </a:fld>
            <a:endParaRPr lang="it-IT" dirty="0"/>
          </a:p>
        </p:txBody>
      </p:sp>
      <p:sp>
        <p:nvSpPr>
          <p:cNvPr id="6" name="Slide Number Placeholder 5">
            <a:extLst>
              <a:ext uri="{FF2B5EF4-FFF2-40B4-BE49-F238E27FC236}">
                <a16:creationId xmlns:a16="http://schemas.microsoft.com/office/drawing/2014/main" id="{BEA5E460-08A0-5E40-8A12-7D9D374F43E7}"/>
              </a:ext>
            </a:extLst>
          </p:cNvPr>
          <p:cNvSpPr>
            <a:spLocks noGrp="1"/>
          </p:cNvSpPr>
          <p:nvPr>
            <p:ph type="sldNum" sz="quarter" idx="4"/>
          </p:nvPr>
        </p:nvSpPr>
        <p:spPr>
          <a:xfrm>
            <a:off x="8610600" y="6531429"/>
            <a:ext cx="2743200" cy="261296"/>
          </a:xfrm>
          <a:prstGeom prst="rect">
            <a:avLst/>
          </a:prstGeom>
        </p:spPr>
        <p:txBody>
          <a:bodyPr vert="horz" lIns="91440" tIns="45720" rIns="91440" bIns="45720" rtlCol="0" anchor="ctr"/>
          <a:lstStyle>
            <a:lvl1pPr algn="r">
              <a:defRPr sz="1200">
                <a:solidFill>
                  <a:srgbClr val="13912E"/>
                </a:solidFill>
              </a:defRPr>
            </a:lvl1pPr>
          </a:lstStyle>
          <a:p>
            <a:fld id="{CC526A9B-8C67-7942-98DE-0DB5C5796EA1}" type="slidenum">
              <a:rPr lang="it-IT" smtClean="0"/>
              <a:pPr/>
              <a:t>‹#›</a:t>
            </a:fld>
            <a:endParaRPr lang="it-IT" dirty="0"/>
          </a:p>
        </p:txBody>
      </p:sp>
      <p:sp>
        <p:nvSpPr>
          <p:cNvPr id="9" name="Footer Placeholder 4">
            <a:extLst>
              <a:ext uri="{FF2B5EF4-FFF2-40B4-BE49-F238E27FC236}">
                <a16:creationId xmlns:a16="http://schemas.microsoft.com/office/drawing/2014/main" id="{5D94AA30-3640-7C45-90D5-A83DB48366BE}"/>
              </a:ext>
            </a:extLst>
          </p:cNvPr>
          <p:cNvSpPr>
            <a:spLocks noGrp="1"/>
          </p:cNvSpPr>
          <p:nvPr>
            <p:ph type="ftr" sz="quarter" idx="3"/>
          </p:nvPr>
        </p:nvSpPr>
        <p:spPr>
          <a:xfrm>
            <a:off x="4038600" y="6531429"/>
            <a:ext cx="4114800" cy="261296"/>
          </a:xfrm>
          <a:prstGeom prst="rect">
            <a:avLst/>
          </a:prstGeom>
        </p:spPr>
        <p:txBody>
          <a:bodyPr vert="horz" lIns="91440" tIns="45720" rIns="91440" bIns="45720" rtlCol="0" anchor="ctr"/>
          <a:lstStyle>
            <a:lvl1pPr algn="ctr">
              <a:defRPr sz="1200">
                <a:solidFill>
                  <a:srgbClr val="13912E"/>
                </a:solidFill>
              </a:defRPr>
            </a:lvl1pPr>
          </a:lstStyle>
          <a:p>
            <a:r>
              <a:rPr lang="it-IT" dirty="0" err="1"/>
              <a:t>www.panacearesearch.eu</a:t>
            </a:r>
            <a:endParaRPr lang="it-IT" dirty="0"/>
          </a:p>
        </p:txBody>
      </p:sp>
    </p:spTree>
    <p:extLst>
      <p:ext uri="{BB962C8B-B14F-4D97-AF65-F5344CB8AC3E}">
        <p14:creationId xmlns:p14="http://schemas.microsoft.com/office/powerpoint/2010/main" val="3086148653"/>
      </p:ext>
    </p:extLst>
  </p:cSld>
  <p:clrMap bg1="lt1" tx1="dk1" bg2="lt2" tx2="dk2" accent1="accent1" accent2="accent2" accent3="accent3" accent4="accent4" accent5="accent5" accent6="accent6" hlink="hlink" folHlink="folHlink"/>
  <p:sldLayoutIdLst>
    <p:sldLayoutId id="2147483674" r:id="rId1"/>
    <p:sldLayoutId id="2147483669" r:id="rId2"/>
    <p:sldLayoutId id="2147483670" r:id="rId3"/>
    <p:sldLayoutId id="2147483672" r:id="rId4"/>
    <p:sldLayoutId id="2147483673" r:id="rId5"/>
  </p:sldLayoutIdLst>
  <p:hf hdr="0"/>
  <p:txStyles>
    <p:titleStyle>
      <a:lvl1pPr algn="r" defTabSz="914400" rtl="0" eaLnBrk="1" latinLnBrk="0" hangingPunct="1">
        <a:lnSpc>
          <a:spcPct val="90000"/>
        </a:lnSpc>
        <a:spcBef>
          <a:spcPct val="0"/>
        </a:spcBef>
        <a:buNone/>
        <a:defRPr sz="4400" b="0" i="0" kern="1200">
          <a:solidFill>
            <a:srgbClr val="666666"/>
          </a:solidFill>
          <a:latin typeface="Source Serif Pro" panose="02040603050405020204" pitchFamily="18" charset="0"/>
          <a:ea typeface="Source Serif Pro" panose="02040603050405020204" pitchFamily="18" charset="0"/>
          <a:cs typeface="+mj-cs"/>
        </a:defRPr>
      </a:lvl1pPr>
    </p:titleStyle>
    <p:bodyStyle>
      <a:lvl1pPr marL="228600" indent="-228600" algn="l" defTabSz="914400" rtl="0" eaLnBrk="1" latinLnBrk="0" hangingPunct="1">
        <a:lnSpc>
          <a:spcPct val="90000"/>
        </a:lnSpc>
        <a:spcBef>
          <a:spcPts val="1000"/>
        </a:spcBef>
        <a:buSzPct val="120000"/>
        <a:buFontTx/>
        <a:buBlip>
          <a:blip r:embed="rId9"/>
        </a:buBlip>
        <a:defRPr sz="2800" b="0" i="0" kern="1200">
          <a:solidFill>
            <a:srgbClr val="666666"/>
          </a:solidFill>
          <a:latin typeface="Acumin Pro" panose="020B0504020202020204" pitchFamily="34" charset="77"/>
          <a:ea typeface="+mn-ea"/>
          <a:cs typeface="+mn-cs"/>
        </a:defRPr>
      </a:lvl1pPr>
      <a:lvl2pPr marL="685800" indent="-228600" algn="l" defTabSz="914400" rtl="0" eaLnBrk="1" latinLnBrk="0" hangingPunct="1">
        <a:lnSpc>
          <a:spcPct val="90000"/>
        </a:lnSpc>
        <a:spcBef>
          <a:spcPts val="500"/>
        </a:spcBef>
        <a:buClr>
          <a:srgbClr val="94B961"/>
        </a:buClr>
        <a:buFont typeface="System Font"/>
        <a:buChar char="○"/>
        <a:defRPr sz="2400" b="0" i="0" kern="1200">
          <a:solidFill>
            <a:srgbClr val="666666"/>
          </a:solidFill>
          <a:latin typeface="Acumin Pro" panose="020B0504020202020204" pitchFamily="34" charset="77"/>
          <a:ea typeface="+mn-ea"/>
          <a:cs typeface="+mn-cs"/>
        </a:defRPr>
      </a:lvl2pPr>
      <a:lvl3pPr marL="1143000" indent="-228600" algn="l" defTabSz="914400" rtl="0" eaLnBrk="1" latinLnBrk="0" hangingPunct="1">
        <a:lnSpc>
          <a:spcPct val="90000"/>
        </a:lnSpc>
        <a:spcBef>
          <a:spcPts val="500"/>
        </a:spcBef>
        <a:buClr>
          <a:srgbClr val="94B961"/>
        </a:buClr>
        <a:buSzPct val="90000"/>
        <a:buFont typeface=".Hiragino Kaku Gothic Interface W3"/>
        <a:buChar char="▷"/>
        <a:defRPr sz="2000" b="0" i="0" kern="1200">
          <a:solidFill>
            <a:srgbClr val="666666"/>
          </a:solidFill>
          <a:latin typeface="Acumin Pro" panose="020B0504020202020204" pitchFamily="34" charset="77"/>
          <a:ea typeface="+mn-ea"/>
          <a:cs typeface="+mn-cs"/>
        </a:defRPr>
      </a:lvl3pPr>
      <a:lvl4pPr marL="1600200" indent="-228600" algn="l" defTabSz="914400" rtl="0" eaLnBrk="1" latinLnBrk="0" hangingPunct="1">
        <a:lnSpc>
          <a:spcPct val="90000"/>
        </a:lnSpc>
        <a:spcBef>
          <a:spcPts val="500"/>
        </a:spcBef>
        <a:buClr>
          <a:srgbClr val="94B961"/>
        </a:buClr>
        <a:buFont typeface="Apple Symbols" panose="02000000000000000000" pitchFamily="2" charset="-79"/>
        <a:buChar char="☐"/>
        <a:defRPr sz="1800" b="0" i="0" kern="1200">
          <a:solidFill>
            <a:srgbClr val="666666"/>
          </a:solidFill>
          <a:latin typeface="Acumin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D4ED2-4E8D-2D43-9D66-1D1C798E89B3}"/>
              </a:ext>
            </a:extLst>
          </p:cNvPr>
          <p:cNvSpPr>
            <a:spLocks noGrp="1"/>
          </p:cNvSpPr>
          <p:nvPr>
            <p:ph type="title"/>
          </p:nvPr>
        </p:nvSpPr>
        <p:spPr>
          <a:xfrm>
            <a:off x="5958673" y="4429690"/>
            <a:ext cx="5341626" cy="866833"/>
          </a:xfrm>
        </p:spPr>
        <p:txBody>
          <a:bodyPr>
            <a:normAutofit/>
          </a:bodyPr>
          <a:lstStyle/>
          <a:p>
            <a:r>
              <a:rPr lang="en-GB" sz="2700" dirty="0">
                <a:latin typeface="+mn-lt"/>
              </a:rPr>
              <a:t>Webinar</a:t>
            </a:r>
            <a:br>
              <a:rPr lang="en-GB" sz="2700" dirty="0">
                <a:latin typeface="+mn-lt"/>
              </a:rPr>
            </a:br>
            <a:r>
              <a:rPr lang="en-GB" sz="2700" dirty="0">
                <a:latin typeface="+mn-lt"/>
              </a:rPr>
              <a:t>23rd June 2020</a:t>
            </a:r>
            <a:endParaRPr lang="en-GB" sz="3600" dirty="0">
              <a:latin typeface="+mn-lt"/>
            </a:endParaRPr>
          </a:p>
        </p:txBody>
      </p:sp>
      <p:pic>
        <p:nvPicPr>
          <p:cNvPr id="9" name="Picture 2" descr="EU">
            <a:extLst>
              <a:ext uri="{FF2B5EF4-FFF2-40B4-BE49-F238E27FC236}">
                <a16:creationId xmlns:a16="http://schemas.microsoft.com/office/drawing/2014/main" id="{E21F5276-1B99-6844-9904-720FE06D6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0299" y="5793901"/>
            <a:ext cx="590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tangolo 14">
            <a:extLst>
              <a:ext uri="{FF2B5EF4-FFF2-40B4-BE49-F238E27FC236}">
                <a16:creationId xmlns:a16="http://schemas.microsoft.com/office/drawing/2014/main" id="{A6FC4F83-663C-714D-9E91-B397E71DDE73}"/>
              </a:ext>
            </a:extLst>
          </p:cNvPr>
          <p:cNvSpPr>
            <a:spLocks noChangeArrowheads="1"/>
          </p:cNvSpPr>
          <p:nvPr/>
        </p:nvSpPr>
        <p:spPr bwMode="auto">
          <a:xfrm>
            <a:off x="6513760" y="5779613"/>
            <a:ext cx="47801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fontAlgn="base">
              <a:spcBef>
                <a:spcPct val="0"/>
              </a:spcBef>
              <a:spcAft>
                <a:spcPct val="0"/>
              </a:spcAft>
            </a:pPr>
            <a:r>
              <a:rPr lang="en-US" altLang="x-none" sz="1200" dirty="0">
                <a:solidFill>
                  <a:prstClr val="black"/>
                </a:solidFill>
                <a:latin typeface="Calibri" charset="0"/>
              </a:rPr>
              <a:t>Funded </a:t>
            </a:r>
            <a:r>
              <a:rPr lang="en-US" altLang="x-none" sz="1200" kern="1200" dirty="0">
                <a:solidFill>
                  <a:prstClr val="black"/>
                </a:solidFill>
                <a:latin typeface="Calibri" charset="0"/>
                <a:ea typeface="ＭＳ Ｐゴシック" charset="-128"/>
                <a:cs typeface="+mn-cs"/>
              </a:rPr>
              <a:t>by the </a:t>
            </a:r>
            <a:r>
              <a:rPr lang="en-GB" sz="1200" kern="1200" dirty="0">
                <a:solidFill>
                  <a:prstClr val="black"/>
                </a:solidFill>
                <a:latin typeface="Calibri" charset="0"/>
                <a:ea typeface="ＭＳ Ｐゴシック" charset="-128"/>
                <a:cs typeface="+mn-cs"/>
              </a:rPr>
              <a:t>European Union’s Horizon 2020 </a:t>
            </a:r>
            <a:br>
              <a:rPr lang="en-GB" sz="1200" kern="1200" dirty="0">
                <a:solidFill>
                  <a:prstClr val="black"/>
                </a:solidFill>
                <a:latin typeface="Calibri" charset="0"/>
                <a:ea typeface="ＭＳ Ｐゴシック" charset="-128"/>
                <a:cs typeface="+mn-cs"/>
              </a:rPr>
            </a:br>
            <a:r>
              <a:rPr lang="en-GB" sz="1200" kern="1200" dirty="0">
                <a:solidFill>
                  <a:prstClr val="black"/>
                </a:solidFill>
                <a:latin typeface="Calibri" charset="0"/>
                <a:ea typeface="ＭＳ Ｐゴシック" charset="-128"/>
                <a:cs typeface="+mn-cs"/>
              </a:rPr>
              <a:t>Research and Innovation Programme, under Grant Agreement no 826293</a:t>
            </a:r>
            <a:endParaRPr lang="en-US" altLang="x-none" sz="1200" dirty="0">
              <a:solidFill>
                <a:prstClr val="black"/>
              </a:solidFill>
              <a:latin typeface="Calibri" charset="0"/>
            </a:endParaRPr>
          </a:p>
        </p:txBody>
      </p:sp>
      <p:sp>
        <p:nvSpPr>
          <p:cNvPr id="12" name="Segnaposto piè di pagina 4">
            <a:extLst>
              <a:ext uri="{FF2B5EF4-FFF2-40B4-BE49-F238E27FC236}">
                <a16:creationId xmlns:a16="http://schemas.microsoft.com/office/drawing/2014/main" id="{D01207D2-CE83-2B40-9687-19513E4610B1}"/>
              </a:ext>
            </a:extLst>
          </p:cNvPr>
          <p:cNvSpPr txBox="1">
            <a:spLocks/>
          </p:cNvSpPr>
          <p:nvPr/>
        </p:nvSpPr>
        <p:spPr bwMode="auto">
          <a:xfrm>
            <a:off x="421108" y="1993437"/>
            <a:ext cx="11349784" cy="145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3200">
                <a:solidFill>
                  <a:schemeClr val="tx1"/>
                </a:solidFill>
                <a:latin typeface="Calibri" charset="0"/>
                <a:ea typeface="ＭＳ Ｐゴシック" charset="-128"/>
              </a:defRPr>
            </a:lvl1pPr>
            <a:lvl2pPr marL="742950" indent="-285750">
              <a:spcBef>
                <a:spcPct val="20000"/>
              </a:spcBef>
              <a:buBlip>
                <a:blip r:embed="rId3"/>
              </a:buBlip>
              <a:defRPr sz="2800">
                <a:solidFill>
                  <a:schemeClr val="tx1"/>
                </a:solidFill>
                <a:latin typeface="Calibri" charset="0"/>
                <a:ea typeface="ＭＳ Ｐゴシック" charset="-128"/>
              </a:defRPr>
            </a:lvl2pPr>
            <a:lvl3pPr marL="1143000" indent="-228600">
              <a:spcBef>
                <a:spcPct val="20000"/>
              </a:spcBef>
              <a:buBlip>
                <a:blip r:embed="rId3"/>
              </a:buBlip>
              <a:defRPr sz="2400">
                <a:solidFill>
                  <a:schemeClr val="tx1"/>
                </a:solidFill>
                <a:latin typeface="Calibri" charset="0"/>
                <a:ea typeface="ＭＳ Ｐゴシック" charset="-128"/>
              </a:defRPr>
            </a:lvl3pPr>
            <a:lvl4pPr marL="1600200" indent="-228600">
              <a:spcBef>
                <a:spcPct val="20000"/>
              </a:spcBef>
              <a:buBlip>
                <a:blip r:embed="rId3"/>
              </a:buBlip>
              <a:defRPr sz="2000">
                <a:solidFill>
                  <a:schemeClr val="tx1"/>
                </a:solidFill>
                <a:latin typeface="Calibri" charset="0"/>
                <a:ea typeface="ＭＳ Ｐゴシック" charset="-128"/>
              </a:defRPr>
            </a:lvl4pPr>
            <a:lvl5pPr marL="2057400" indent="-228600">
              <a:spcBef>
                <a:spcPct val="20000"/>
              </a:spcBef>
              <a:buBlip>
                <a:blip r:embed="rId3"/>
              </a:buBlip>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Blip>
                <a:blip r:embed="rId3"/>
              </a:buBlip>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Blip>
                <a:blip r:embed="rId3"/>
              </a:buBlip>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Blip>
                <a:blip r:embed="rId3"/>
              </a:buBlip>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Blip>
                <a:blip r:embed="rId3"/>
              </a:buBlip>
              <a:defRPr sz="2000">
                <a:solidFill>
                  <a:schemeClr val="tx1"/>
                </a:solidFill>
                <a:latin typeface="Calibri" charset="0"/>
                <a:ea typeface="ＭＳ Ｐゴシック" charset="-128"/>
              </a:defRPr>
            </a:lvl9pPr>
          </a:lstStyle>
          <a:p>
            <a:pPr lvl="0" algn="ctr" defTabSz="914400" fontAlgn="base">
              <a:spcBef>
                <a:spcPct val="0"/>
              </a:spcBef>
              <a:spcAft>
                <a:spcPct val="0"/>
              </a:spcAft>
              <a:buNone/>
              <a:defRPr/>
            </a:pPr>
            <a:r>
              <a:rPr lang="en-GB" kern="0" dirty="0">
                <a:solidFill>
                  <a:srgbClr val="000000"/>
                </a:solidFill>
                <a:latin typeface="+mn-lt"/>
              </a:rPr>
              <a:t>Cybersecurity and COVID-19: Experiences from the frontline</a:t>
            </a:r>
            <a:endParaRPr lang="en-GB" altLang="x-none" kern="0" dirty="0">
              <a:solidFill>
                <a:srgbClr val="000000"/>
              </a:solidFill>
              <a:latin typeface="+mn-lt"/>
            </a:endParaRPr>
          </a:p>
          <a:p>
            <a:pPr lvl="0" algn="ctr" defTabSz="914400" fontAlgn="base">
              <a:spcBef>
                <a:spcPct val="0"/>
              </a:spcBef>
              <a:spcAft>
                <a:spcPct val="0"/>
              </a:spcAft>
              <a:buNone/>
              <a:defRPr/>
            </a:pPr>
            <a:r>
              <a:rPr lang="en-GB" altLang="x-none" b="1" kern="0" dirty="0">
                <a:solidFill>
                  <a:srgbClr val="000000"/>
                </a:solidFill>
                <a:latin typeface="+mn-lt"/>
              </a:rPr>
              <a:t>IT Healthcare Readiness in the Face of Cyber Risks in EU Hospitals</a:t>
            </a:r>
            <a:endParaRPr kumimoji="0" lang="en-GB" altLang="x-none" b="1" i="0" u="none" strike="noStrike" kern="0" cap="none" spc="0" normalizeH="0" baseline="0" noProof="0" dirty="0">
              <a:ln>
                <a:noFill/>
              </a:ln>
              <a:solidFill>
                <a:srgbClr val="000000"/>
              </a:solidFill>
              <a:effectLst/>
              <a:uLnTx/>
              <a:uFillTx/>
              <a:latin typeface="+mn-lt"/>
              <a:ea typeface="ＭＳ Ｐゴシック" charset="-128"/>
            </a:endParaRPr>
          </a:p>
        </p:txBody>
      </p:sp>
      <p:sp>
        <p:nvSpPr>
          <p:cNvPr id="13" name="Title 1">
            <a:extLst>
              <a:ext uri="{FF2B5EF4-FFF2-40B4-BE49-F238E27FC236}">
                <a16:creationId xmlns:a16="http://schemas.microsoft.com/office/drawing/2014/main" id="{3BB5B1F3-BEA0-4144-ABA5-C04F5BCF220E}"/>
              </a:ext>
            </a:extLst>
          </p:cNvPr>
          <p:cNvSpPr txBox="1">
            <a:spLocks/>
          </p:cNvSpPr>
          <p:nvPr/>
        </p:nvSpPr>
        <p:spPr>
          <a:xfrm>
            <a:off x="315091" y="4539490"/>
            <a:ext cx="5780909" cy="866832"/>
          </a:xfrm>
          <a:prstGeom prst="rect">
            <a:avLst/>
          </a:prstGeom>
        </p:spPr>
        <p:txBody>
          <a:bodyPr vert="horz" lIns="91440" tIns="45720" rIns="91440" bIns="45720" rtlCol="0" anchor="ctr">
            <a:normAutofit fontScale="52500" lnSpcReduction="20000"/>
          </a:bodyPr>
          <a:lstStyle>
            <a:lvl1pPr algn="r" defTabSz="914400" rtl="0" eaLnBrk="1" latinLnBrk="0" hangingPunct="1">
              <a:lnSpc>
                <a:spcPct val="90000"/>
              </a:lnSpc>
              <a:spcBef>
                <a:spcPct val="0"/>
              </a:spcBef>
              <a:buNone/>
              <a:defRPr sz="4400" b="0" i="0" kern="1200">
                <a:solidFill>
                  <a:srgbClr val="666666"/>
                </a:solidFill>
                <a:latin typeface="Source Serif Pro" panose="02040603050405020204" pitchFamily="18" charset="0"/>
                <a:ea typeface="Source Serif Pro" panose="02040603050405020204" pitchFamily="18" charset="0"/>
                <a:cs typeface="+mj-cs"/>
              </a:defRPr>
            </a:lvl1pPr>
          </a:lstStyle>
          <a:p>
            <a:pPr algn="just">
              <a:lnSpc>
                <a:spcPct val="110000"/>
              </a:lnSpc>
            </a:pPr>
            <a:r>
              <a:rPr lang="en-GB" sz="5100" dirty="0" err="1">
                <a:latin typeface="+mn-lt"/>
              </a:rPr>
              <a:t>Kallia</a:t>
            </a:r>
            <a:r>
              <a:rPr lang="en-GB" sz="5100" dirty="0">
                <a:latin typeface="+mn-lt"/>
              </a:rPr>
              <a:t> </a:t>
            </a:r>
            <a:r>
              <a:rPr lang="en-GB" sz="5100" dirty="0" err="1">
                <a:latin typeface="+mn-lt"/>
              </a:rPr>
              <a:t>Anastasopoulou</a:t>
            </a:r>
            <a:r>
              <a:rPr lang="en-GB" sz="5100" dirty="0">
                <a:latin typeface="+mn-lt"/>
              </a:rPr>
              <a:t>, PhD </a:t>
            </a:r>
          </a:p>
          <a:p>
            <a:pPr algn="just">
              <a:lnSpc>
                <a:spcPct val="110000"/>
              </a:lnSpc>
            </a:pPr>
            <a:r>
              <a:rPr lang="en-GB" sz="5100" dirty="0">
                <a:latin typeface="+mn-lt"/>
              </a:rPr>
              <a:t>7th Health Region of Crete</a:t>
            </a:r>
          </a:p>
          <a:p>
            <a:pPr algn="l"/>
            <a:endParaRPr lang="en-GB" sz="2800" dirty="0">
              <a:latin typeface="+mn-lt"/>
            </a:endParaRPr>
          </a:p>
        </p:txBody>
      </p:sp>
    </p:spTree>
    <p:extLst>
      <p:ext uri="{BB962C8B-B14F-4D97-AF65-F5344CB8AC3E}">
        <p14:creationId xmlns:p14="http://schemas.microsoft.com/office/powerpoint/2010/main" val="924958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B6118A2-32E7-1642-9E19-5613B1553D8B}"/>
              </a:ext>
            </a:extLst>
          </p:cNvPr>
          <p:cNvSpPr txBox="1">
            <a:spLocks/>
          </p:cNvSpPr>
          <p:nvPr/>
        </p:nvSpPr>
        <p:spPr>
          <a:xfrm>
            <a:off x="7078225" y="202299"/>
            <a:ext cx="4954631" cy="45475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b="0" i="0" kern="1200">
                <a:solidFill>
                  <a:srgbClr val="666666"/>
                </a:solidFill>
                <a:latin typeface="Source Serif Pro" panose="02040603050405020204" pitchFamily="18" charset="0"/>
                <a:ea typeface="Source Serif Pro" panose="02040603050405020204" pitchFamily="18" charset="0"/>
                <a:cs typeface="+mj-cs"/>
              </a:defRPr>
            </a:lvl1pPr>
          </a:lstStyle>
          <a:p>
            <a:pPr algn="l"/>
            <a:r>
              <a:rPr lang="en-GB" sz="2800" b="1" dirty="0">
                <a:latin typeface="+mj-lt"/>
              </a:rPr>
              <a:t>7</a:t>
            </a:r>
            <a:r>
              <a:rPr lang="en-GB" sz="2800" b="1" baseline="30000" dirty="0">
                <a:latin typeface="+mj-lt"/>
              </a:rPr>
              <a:t>th</a:t>
            </a:r>
            <a:r>
              <a:rPr lang="en-GB" sz="2800" b="1" dirty="0">
                <a:latin typeface="+mj-lt"/>
              </a:rPr>
              <a:t> Health Region of Crete</a:t>
            </a:r>
          </a:p>
          <a:p>
            <a:pPr marL="457200" indent="-457200" algn="l">
              <a:buFont typeface="Arial" panose="020B0604020202020204" pitchFamily="34" charset="0"/>
              <a:buChar char="•"/>
            </a:pPr>
            <a:r>
              <a:rPr lang="en-US" sz="1800" dirty="0">
                <a:latin typeface="+mn-lt"/>
              </a:rPr>
              <a:t>The </a:t>
            </a:r>
            <a:r>
              <a:rPr lang="en-US" sz="1800" b="1" dirty="0">
                <a:solidFill>
                  <a:srgbClr val="C00000"/>
                </a:solidFill>
                <a:latin typeface="+mn-lt"/>
              </a:rPr>
              <a:t>only</a:t>
            </a:r>
            <a:r>
              <a:rPr lang="en-US" sz="1800" b="1" dirty="0">
                <a:latin typeface="+mn-lt"/>
              </a:rPr>
              <a:t> </a:t>
            </a:r>
            <a:r>
              <a:rPr lang="en-US" sz="1800" dirty="0">
                <a:latin typeface="+mn-lt"/>
              </a:rPr>
              <a:t>Health Region in Greece operating an Integrated Health Information System at a regional level</a:t>
            </a:r>
          </a:p>
          <a:p>
            <a:pPr marL="457200" indent="-457200" algn="l">
              <a:buFont typeface="Arial" panose="020B0604020202020204" pitchFamily="34" charset="0"/>
              <a:buChar char="•"/>
            </a:pPr>
            <a:endParaRPr lang="en-US" sz="1800" dirty="0"/>
          </a:p>
          <a:p>
            <a:pPr marL="457200" indent="-457200" algn="l">
              <a:buFont typeface="Arial" panose="020B0604020202020204" pitchFamily="34" charset="0"/>
              <a:buChar char="•"/>
            </a:pPr>
            <a:r>
              <a:rPr lang="en-US" sz="1800" dirty="0">
                <a:latin typeface="+mn-lt"/>
              </a:rPr>
              <a:t>Interconnection of hospitals and primary health care units under a common suite of applications</a:t>
            </a:r>
          </a:p>
          <a:p>
            <a:pPr marL="457200" indent="-457200" algn="l">
              <a:buFont typeface="Arial" panose="020B0604020202020204" pitchFamily="34" charset="0"/>
              <a:buChar char="•"/>
            </a:pPr>
            <a:endParaRPr lang="en-US" sz="1800" dirty="0">
              <a:latin typeface="+mn-lt"/>
            </a:endParaRPr>
          </a:p>
          <a:p>
            <a:pPr marL="457200" indent="-457200" algn="l">
              <a:buFont typeface="Arial" panose="020B0604020202020204" pitchFamily="34" charset="0"/>
              <a:buChar char="•"/>
            </a:pPr>
            <a:r>
              <a:rPr lang="en-US" sz="1800" dirty="0">
                <a:latin typeface="+mn-lt"/>
              </a:rPr>
              <a:t>Innovative eHealth Services provided to patients</a:t>
            </a:r>
          </a:p>
          <a:p>
            <a:pPr marL="457200" indent="-457200" algn="l">
              <a:buFont typeface="Arial" panose="020B0604020202020204" pitchFamily="34" charset="0"/>
              <a:buChar char="•"/>
            </a:pPr>
            <a:endParaRPr lang="en-US" sz="1800" dirty="0">
              <a:latin typeface="+mn-lt"/>
            </a:endParaRPr>
          </a:p>
          <a:p>
            <a:pPr marL="457200" indent="-457200" algn="l">
              <a:buFont typeface="Arial" panose="020B0604020202020204" pitchFamily="34" charset="0"/>
              <a:buChar char="•"/>
            </a:pPr>
            <a:r>
              <a:rPr lang="en-US" sz="1800" dirty="0">
                <a:latin typeface="+mn-lt"/>
              </a:rPr>
              <a:t>Highly qualified &amp; experienced staff in administrative, scientific, technical and research terms</a:t>
            </a:r>
          </a:p>
          <a:p>
            <a:pPr algn="l"/>
            <a:endParaRPr lang="en-GB" sz="3200" b="1" dirty="0">
              <a:latin typeface="+mj-lt"/>
            </a:endParaRPr>
          </a:p>
        </p:txBody>
      </p:sp>
      <p:pic>
        <p:nvPicPr>
          <p:cNvPr id="18" name="Θέση περιεχομένου 17"/>
          <p:cNvPicPr>
            <a:picLocks noGrp="1" noChangeAspect="1"/>
          </p:cNvPicPr>
          <p:nvPr>
            <p:ph idx="1"/>
          </p:nvPr>
        </p:nvPicPr>
        <p:blipFill rotWithShape="1">
          <a:blip r:embed="rId2">
            <a:extLst>
              <a:ext uri="{28A0092B-C50C-407E-A947-70E740481C1C}">
                <a14:useLocalDpi xmlns:a14="http://schemas.microsoft.com/office/drawing/2010/main" val="0"/>
              </a:ext>
            </a:extLst>
          </a:blip>
          <a:srcRect b="15498"/>
          <a:stretch/>
        </p:blipFill>
        <p:spPr>
          <a:xfrm>
            <a:off x="3058475" y="56644"/>
            <a:ext cx="4019750" cy="6407993"/>
          </a:xfrm>
        </p:spPr>
      </p:pic>
      <p:grpSp>
        <p:nvGrpSpPr>
          <p:cNvPr id="4" name="3 - Ομάδα"/>
          <p:cNvGrpSpPr/>
          <p:nvPr/>
        </p:nvGrpSpPr>
        <p:grpSpPr>
          <a:xfrm>
            <a:off x="159144" y="1303092"/>
            <a:ext cx="2389323" cy="1957548"/>
            <a:chOff x="5511533" y="3040084"/>
            <a:chExt cx="3632467" cy="3817916"/>
          </a:xfrm>
        </p:grpSpPr>
        <p:pic>
          <p:nvPicPr>
            <p:cNvPr id="5" name="Picture 4" descr="ΠΑΓΝΗ"/>
            <p:cNvPicPr>
              <a:picLocks noChangeArrowheads="1"/>
            </p:cNvPicPr>
            <p:nvPr/>
          </p:nvPicPr>
          <p:blipFill>
            <a:blip r:embed="rId3" cstate="print"/>
            <a:srcRect/>
            <a:stretch>
              <a:fillRect/>
            </a:stretch>
          </p:blipFill>
          <p:spPr bwMode="auto">
            <a:xfrm>
              <a:off x="5569655" y="3589881"/>
              <a:ext cx="1307595" cy="1068931"/>
            </a:xfrm>
            <a:prstGeom prst="hexagon">
              <a:avLst/>
            </a:prstGeom>
            <a:noFill/>
            <a:ln w="57150">
              <a:solidFill>
                <a:schemeClr val="bg1"/>
              </a:solidFill>
            </a:ln>
          </p:spPr>
        </p:pic>
        <p:pic>
          <p:nvPicPr>
            <p:cNvPr id="6" name="Picture 6" descr="http://www.venizeleio.gr/Images/Hosp_Entrance.jpg"/>
            <p:cNvPicPr>
              <a:picLocks noChangeArrowheads="1"/>
            </p:cNvPicPr>
            <p:nvPr/>
          </p:nvPicPr>
          <p:blipFill>
            <a:blip r:embed="rId4" cstate="print"/>
            <a:srcRect/>
            <a:stretch>
              <a:fillRect/>
            </a:stretch>
          </p:blipFill>
          <p:spPr bwMode="auto">
            <a:xfrm>
              <a:off x="6557725" y="3040084"/>
              <a:ext cx="1307595" cy="1068931"/>
            </a:xfrm>
            <a:prstGeom prst="hexagon">
              <a:avLst/>
            </a:prstGeom>
            <a:noFill/>
            <a:ln w="57150">
              <a:solidFill>
                <a:schemeClr val="bg1"/>
              </a:solidFill>
            </a:ln>
          </p:spPr>
        </p:pic>
        <p:pic>
          <p:nvPicPr>
            <p:cNvPr id="7" name="Picture 8" descr="Νοσοκομείο Χανίων"/>
            <p:cNvPicPr>
              <a:picLocks noChangeArrowheads="1"/>
            </p:cNvPicPr>
            <p:nvPr/>
          </p:nvPicPr>
          <p:blipFill>
            <a:blip r:embed="rId5" cstate="print"/>
            <a:srcRect/>
            <a:stretch>
              <a:fillRect/>
            </a:stretch>
          </p:blipFill>
          <p:spPr bwMode="auto">
            <a:xfrm>
              <a:off x="7545796" y="3528792"/>
              <a:ext cx="1307595" cy="1068931"/>
            </a:xfrm>
            <a:prstGeom prst="hexagon">
              <a:avLst/>
            </a:prstGeom>
            <a:noFill/>
            <a:ln w="57150">
              <a:solidFill>
                <a:schemeClr val="bg1"/>
              </a:solidFill>
            </a:ln>
          </p:spPr>
        </p:pic>
        <p:pic>
          <p:nvPicPr>
            <p:cNvPr id="8" name="Picture 18" descr="alt"/>
            <p:cNvPicPr>
              <a:picLocks noChangeArrowheads="1"/>
            </p:cNvPicPr>
            <p:nvPr/>
          </p:nvPicPr>
          <p:blipFill>
            <a:blip r:embed="rId6" cstate="print"/>
            <a:srcRect/>
            <a:stretch>
              <a:fillRect/>
            </a:stretch>
          </p:blipFill>
          <p:spPr bwMode="auto">
            <a:xfrm>
              <a:off x="7836405" y="4445121"/>
              <a:ext cx="1307595" cy="1068931"/>
            </a:xfrm>
            <a:prstGeom prst="hexagon">
              <a:avLst/>
            </a:prstGeom>
            <a:noFill/>
            <a:ln w="57150">
              <a:solidFill>
                <a:schemeClr val="bg1"/>
              </a:solidFill>
            </a:ln>
          </p:spPr>
        </p:pic>
        <p:pic>
          <p:nvPicPr>
            <p:cNvPr id="9" name="Picture 22" descr="http://imageprocessor.websimages.com/width/558/crop/0,0,558x357/ierapetrahospital.webs.com/gnky.jpg"/>
            <p:cNvPicPr>
              <a:picLocks noChangeArrowheads="1"/>
            </p:cNvPicPr>
            <p:nvPr/>
          </p:nvPicPr>
          <p:blipFill>
            <a:blip r:embed="rId7" cstate="print"/>
            <a:srcRect/>
            <a:stretch>
              <a:fillRect/>
            </a:stretch>
          </p:blipFill>
          <p:spPr bwMode="auto">
            <a:xfrm>
              <a:off x="5511533" y="4506209"/>
              <a:ext cx="1307595" cy="1068931"/>
            </a:xfrm>
            <a:prstGeom prst="hexagon">
              <a:avLst/>
            </a:prstGeom>
            <a:noFill/>
            <a:ln w="57150">
              <a:solidFill>
                <a:schemeClr val="bg1"/>
              </a:solidFill>
            </a:ln>
          </p:spPr>
        </p:pic>
        <p:pic>
          <p:nvPicPr>
            <p:cNvPr id="10" name="Picture 24" descr="Νοσοκομείο Αγ. Νικολάου"/>
            <p:cNvPicPr>
              <a:picLocks noChangeArrowheads="1"/>
            </p:cNvPicPr>
            <p:nvPr/>
          </p:nvPicPr>
          <p:blipFill>
            <a:blip r:embed="rId8" cstate="print"/>
            <a:srcRect/>
            <a:stretch>
              <a:fillRect/>
            </a:stretch>
          </p:blipFill>
          <p:spPr bwMode="auto">
            <a:xfrm>
              <a:off x="5685898" y="5483626"/>
              <a:ext cx="1307595" cy="1068931"/>
            </a:xfrm>
            <a:prstGeom prst="hexagon">
              <a:avLst/>
            </a:prstGeom>
            <a:noFill/>
            <a:ln w="57150">
              <a:solidFill>
                <a:schemeClr val="bg1"/>
              </a:solidFill>
            </a:ln>
          </p:spPr>
        </p:pic>
        <p:pic>
          <p:nvPicPr>
            <p:cNvPr id="11" name="Picture 32" descr="http://irakliolive.gr/site/assets/files/33214/nosokomeio_neapolis2_1.jpg"/>
            <p:cNvPicPr>
              <a:picLocks noChangeAspect="1" noChangeArrowheads="1"/>
            </p:cNvPicPr>
            <p:nvPr/>
          </p:nvPicPr>
          <p:blipFill>
            <a:blip r:embed="rId9" cstate="print"/>
            <a:srcRect r="-305" b="8618"/>
            <a:stretch>
              <a:fillRect/>
            </a:stretch>
          </p:blipFill>
          <p:spPr bwMode="auto">
            <a:xfrm>
              <a:off x="7603918" y="5361449"/>
              <a:ext cx="1307595" cy="940338"/>
            </a:xfrm>
            <a:prstGeom prst="hexagon">
              <a:avLst/>
            </a:prstGeom>
            <a:noFill/>
            <a:ln w="57150">
              <a:solidFill>
                <a:schemeClr val="bg1"/>
              </a:solidFill>
            </a:ln>
          </p:spPr>
        </p:pic>
        <p:pic>
          <p:nvPicPr>
            <p:cNvPr id="12" name="Picture 20" descr="http://www.ghsitia.gr/Images/Hosp_1.jpg"/>
            <p:cNvPicPr>
              <a:picLocks noChangeArrowheads="1"/>
            </p:cNvPicPr>
            <p:nvPr/>
          </p:nvPicPr>
          <p:blipFill>
            <a:blip r:embed="rId10" cstate="print"/>
            <a:srcRect/>
            <a:stretch>
              <a:fillRect/>
            </a:stretch>
          </p:blipFill>
          <p:spPr bwMode="auto">
            <a:xfrm>
              <a:off x="6615847" y="5789069"/>
              <a:ext cx="1307595" cy="1068931"/>
            </a:xfrm>
            <a:prstGeom prst="hexagon">
              <a:avLst/>
            </a:prstGeom>
            <a:noFill/>
            <a:ln w="57150">
              <a:solidFill>
                <a:schemeClr val="bg1"/>
              </a:solidFill>
            </a:ln>
          </p:spPr>
        </p:pic>
        <p:pic>
          <p:nvPicPr>
            <p:cNvPr id="13" name="Picture 2" descr="http://www.hc-crete.gr/Media/Default/timeLine/ype2.jpg"/>
            <p:cNvPicPr>
              <a:picLocks noChangeAspect="1" noChangeArrowheads="1"/>
            </p:cNvPicPr>
            <p:nvPr/>
          </p:nvPicPr>
          <p:blipFill>
            <a:blip r:embed="rId11" cstate="print"/>
            <a:srcRect/>
            <a:stretch>
              <a:fillRect/>
            </a:stretch>
          </p:blipFill>
          <p:spPr bwMode="auto">
            <a:xfrm>
              <a:off x="6441482" y="4139678"/>
              <a:ext cx="1627410" cy="1554710"/>
            </a:xfrm>
            <a:prstGeom prst="mathPlus">
              <a:avLst/>
            </a:prstGeom>
            <a:noFill/>
            <a:ln w="57150">
              <a:solidFill>
                <a:srgbClr val="FF0000"/>
              </a:solidFill>
            </a:ln>
          </p:spPr>
        </p:pic>
      </p:grpSp>
    </p:spTree>
    <p:extLst>
      <p:ext uri="{BB962C8B-B14F-4D97-AF65-F5344CB8AC3E}">
        <p14:creationId xmlns:p14="http://schemas.microsoft.com/office/powerpoint/2010/main" val="4199248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F92E-5EF3-B944-B287-F99D50187974}"/>
              </a:ext>
            </a:extLst>
          </p:cNvPr>
          <p:cNvSpPr>
            <a:spLocks noGrp="1"/>
          </p:cNvSpPr>
          <p:nvPr>
            <p:ph type="ctrTitle"/>
          </p:nvPr>
        </p:nvSpPr>
        <p:spPr>
          <a:xfrm>
            <a:off x="1524000" y="614651"/>
            <a:ext cx="9144000" cy="586348"/>
          </a:xfrm>
        </p:spPr>
        <p:txBody>
          <a:bodyPr>
            <a:normAutofit fontScale="90000"/>
          </a:bodyPr>
          <a:lstStyle/>
          <a:p>
            <a:pPr>
              <a:lnSpc>
                <a:spcPct val="100000"/>
              </a:lnSpc>
            </a:pPr>
            <a:br>
              <a:rPr lang="en-GB" sz="1800" dirty="0"/>
            </a:br>
            <a:r>
              <a:rPr lang="en-GB" sz="1800" b="1" kern="0" dirty="0">
                <a:solidFill>
                  <a:srgbClr val="000000"/>
                </a:solidFill>
              </a:rPr>
              <a:t>COVID‐19 </a:t>
            </a:r>
            <a:r>
              <a:rPr lang="en-GB" sz="1800" b="1" kern="0" dirty="0" err="1">
                <a:solidFill>
                  <a:srgbClr val="000000"/>
                </a:solidFill>
              </a:rPr>
              <a:t>as“surprise</a:t>
            </a:r>
            <a:r>
              <a:rPr lang="en-GB" sz="1800" b="1" kern="0" dirty="0">
                <a:solidFill>
                  <a:srgbClr val="000000"/>
                </a:solidFill>
              </a:rPr>
              <a:t>”? </a:t>
            </a:r>
            <a:r>
              <a:rPr lang="en-GB" altLang="x-none" sz="1800" b="1" kern="0" dirty="0">
                <a:solidFill>
                  <a:srgbClr val="000000"/>
                </a:solidFill>
              </a:rPr>
              <a:t> IT Healthcare is not ready to face Cyber Risks in EU Hospitals</a:t>
            </a:r>
            <a:endParaRPr lang="en-GR" sz="1800" dirty="0"/>
          </a:p>
        </p:txBody>
      </p:sp>
      <p:sp>
        <p:nvSpPr>
          <p:cNvPr id="4" name="Date Placeholder 3">
            <a:extLst>
              <a:ext uri="{FF2B5EF4-FFF2-40B4-BE49-F238E27FC236}">
                <a16:creationId xmlns:a16="http://schemas.microsoft.com/office/drawing/2014/main" id="{4663D89E-FCA8-734B-98B6-2DDD0CD78525}"/>
              </a:ext>
            </a:extLst>
          </p:cNvPr>
          <p:cNvSpPr>
            <a:spLocks noGrp="1"/>
          </p:cNvSpPr>
          <p:nvPr>
            <p:ph type="dt" sz="half" idx="2"/>
          </p:nvPr>
        </p:nvSpPr>
        <p:spPr/>
        <p:txBody>
          <a:bodyPr/>
          <a:lstStyle/>
          <a:p>
            <a:fld id="{D0879074-E1B1-7140-A7F3-9ACA2988DBF7}" type="datetime1">
              <a:rPr lang="it-IT" smtClean="0"/>
              <a:t>23/06/20</a:t>
            </a:fld>
            <a:endParaRPr lang="it-IT" dirty="0"/>
          </a:p>
        </p:txBody>
      </p:sp>
      <p:sp>
        <p:nvSpPr>
          <p:cNvPr id="5" name="Slide Number Placeholder 4">
            <a:extLst>
              <a:ext uri="{FF2B5EF4-FFF2-40B4-BE49-F238E27FC236}">
                <a16:creationId xmlns:a16="http://schemas.microsoft.com/office/drawing/2014/main" id="{3AC8290F-0828-9F43-830F-BD1F8A999B8E}"/>
              </a:ext>
            </a:extLst>
          </p:cNvPr>
          <p:cNvSpPr>
            <a:spLocks noGrp="1"/>
          </p:cNvSpPr>
          <p:nvPr>
            <p:ph type="sldNum" sz="quarter" idx="4"/>
          </p:nvPr>
        </p:nvSpPr>
        <p:spPr/>
        <p:txBody>
          <a:bodyPr/>
          <a:lstStyle/>
          <a:p>
            <a:fld id="{CC526A9B-8C67-7942-98DE-0DB5C5796EA1}" type="slidenum">
              <a:rPr lang="it-IT" smtClean="0"/>
              <a:pPr/>
              <a:t>3</a:t>
            </a:fld>
            <a:endParaRPr lang="it-IT" dirty="0"/>
          </a:p>
        </p:txBody>
      </p:sp>
      <p:sp>
        <p:nvSpPr>
          <p:cNvPr id="6" name="Footer Placeholder 5">
            <a:extLst>
              <a:ext uri="{FF2B5EF4-FFF2-40B4-BE49-F238E27FC236}">
                <a16:creationId xmlns:a16="http://schemas.microsoft.com/office/drawing/2014/main" id="{7C7829D9-79BE-FC49-B53B-82D1D4C139EE}"/>
              </a:ext>
            </a:extLst>
          </p:cNvPr>
          <p:cNvSpPr>
            <a:spLocks noGrp="1"/>
          </p:cNvSpPr>
          <p:nvPr>
            <p:ph type="ftr" sz="quarter" idx="3"/>
          </p:nvPr>
        </p:nvSpPr>
        <p:spPr/>
        <p:txBody>
          <a:bodyPr/>
          <a:lstStyle/>
          <a:p>
            <a:r>
              <a:rPr lang="it-IT"/>
              <a:t>www.panacearesearch.eu</a:t>
            </a:r>
            <a:endParaRPr lang="it-IT" dirty="0"/>
          </a:p>
        </p:txBody>
      </p:sp>
      <p:sp>
        <p:nvSpPr>
          <p:cNvPr id="10" name="Content Placeholder 9">
            <a:extLst>
              <a:ext uri="{FF2B5EF4-FFF2-40B4-BE49-F238E27FC236}">
                <a16:creationId xmlns:a16="http://schemas.microsoft.com/office/drawing/2014/main" id="{9189F85B-769E-524C-ACF1-2FE4FCCE8842}"/>
              </a:ext>
            </a:extLst>
          </p:cNvPr>
          <p:cNvSpPr>
            <a:spLocks noGrp="1"/>
          </p:cNvSpPr>
          <p:nvPr>
            <p:ph idx="13"/>
          </p:nvPr>
        </p:nvSpPr>
        <p:spPr>
          <a:xfrm>
            <a:off x="584200" y="1336904"/>
            <a:ext cx="11235267" cy="4598229"/>
          </a:xfrm>
        </p:spPr>
        <p:txBody>
          <a:bodyPr>
            <a:normAutofit/>
          </a:bodyPr>
          <a:lstStyle/>
          <a:p>
            <a:pPr>
              <a:buFont typeface="Arial" panose="020B0604020202020204" pitchFamily="34" charset="0"/>
              <a:buChar char="•"/>
            </a:pPr>
            <a:r>
              <a:rPr lang="en-GB" sz="1600" dirty="0"/>
              <a:t>EU mechanisms deal with pandemics: </a:t>
            </a:r>
            <a:r>
              <a:rPr lang="en-GB" sz="1600" b="1" dirty="0"/>
              <a:t>high expectations, limited tools</a:t>
            </a:r>
          </a:p>
          <a:p>
            <a:pPr>
              <a:buFont typeface="Arial" panose="020B0604020202020204" pitchFamily="34" charset="0"/>
              <a:buChar char="•"/>
            </a:pPr>
            <a:r>
              <a:rPr lang="en-GB" sz="1600" dirty="0"/>
              <a:t>In Europe, </a:t>
            </a:r>
            <a:r>
              <a:rPr lang="en-GB" sz="1600" b="1" dirty="0"/>
              <a:t>the financial crisis </a:t>
            </a:r>
            <a:r>
              <a:rPr lang="en-GB" sz="1600" dirty="0"/>
              <a:t>led many Member States to impose drastic spending </a:t>
            </a:r>
            <a:r>
              <a:rPr lang="en-GB" sz="1600" b="1" dirty="0"/>
              <a:t>cuts on healthcare </a:t>
            </a:r>
            <a:r>
              <a:rPr lang="en-GB" sz="1600" dirty="0"/>
              <a:t>in almost every country. For instance, the OECD reported that following the economic crisis, health investments per capita in Italy decreased until 2013 and only started to increase very slowly after then (OECD, 2019) </a:t>
            </a:r>
          </a:p>
          <a:p>
            <a:pPr>
              <a:buFont typeface="Arial" panose="020B0604020202020204" pitchFamily="34" charset="0"/>
              <a:buChar char="•"/>
            </a:pPr>
            <a:r>
              <a:rPr lang="en-GB" sz="1600" dirty="0"/>
              <a:t>Healthcare organizations are </a:t>
            </a:r>
            <a:r>
              <a:rPr lang="en-GB" sz="1600" b="1" dirty="0"/>
              <a:t>not</a:t>
            </a:r>
            <a:r>
              <a:rPr lang="en-GB" sz="1600" dirty="0"/>
              <a:t> always considered </a:t>
            </a:r>
            <a:r>
              <a:rPr lang="en-GB" sz="1600" b="1" dirty="0"/>
              <a:t>critical services </a:t>
            </a:r>
            <a:r>
              <a:rPr lang="en-GB" sz="1600" dirty="0"/>
              <a:t>for many countries (ENISA, 2017)</a:t>
            </a:r>
          </a:p>
          <a:p>
            <a:pPr>
              <a:buFont typeface="Arial" panose="020B0604020202020204" pitchFamily="34" charset="0"/>
              <a:buChar char="•"/>
            </a:pPr>
            <a:r>
              <a:rPr lang="en-GB" sz="1600" b="1" dirty="0"/>
              <a:t>Low maturity on cybersecurity </a:t>
            </a:r>
            <a:r>
              <a:rPr lang="en-GB" sz="1600" dirty="0"/>
              <a:t>in healthcare (e.g. many hospital do not have a CISO) (ENISA, 2017)</a:t>
            </a:r>
          </a:p>
          <a:p>
            <a:pPr>
              <a:buFont typeface="Arial" panose="020B0604020202020204" pitchFamily="34" charset="0"/>
              <a:buChar char="•"/>
            </a:pPr>
            <a:r>
              <a:rPr lang="en-GB" sz="1600" dirty="0"/>
              <a:t>Hospitals are </a:t>
            </a:r>
            <a:r>
              <a:rPr lang="en-GB" sz="1600" b="1" dirty="0"/>
              <a:t>easy targets for malicious attackers </a:t>
            </a:r>
            <a:r>
              <a:rPr lang="en-GB" sz="1600" dirty="0"/>
              <a:t>(e.g. ransomware attacks in hospital across the EU) (ENISA, 2017)</a:t>
            </a:r>
          </a:p>
          <a:p>
            <a:pPr>
              <a:buFont typeface="Arial" panose="020B0604020202020204" pitchFamily="34" charset="0"/>
              <a:buChar char="•"/>
            </a:pPr>
            <a:r>
              <a:rPr lang="en-GB" sz="1600" b="1" dirty="0"/>
              <a:t>Lack of security awareness </a:t>
            </a:r>
            <a:r>
              <a:rPr lang="en-GB" sz="1600" dirty="0"/>
              <a:t>in the involvement stakeholders (e.g. physicians, administrative staff, patients) (ENISA, 2017)</a:t>
            </a:r>
          </a:p>
          <a:p>
            <a:pPr>
              <a:buFont typeface="Arial" panose="020B0604020202020204" pitchFamily="34" charset="0"/>
              <a:buChar char="•"/>
            </a:pPr>
            <a:r>
              <a:rPr lang="en-GB" sz="1600" b="1" dirty="0"/>
              <a:t>Life span of medical devices</a:t>
            </a:r>
            <a:r>
              <a:rPr lang="en-GB" sz="1600" dirty="0"/>
              <a:t> in use (e.g. MRI machines can be outdated and patch management process is a 3</a:t>
            </a:r>
            <a:r>
              <a:rPr lang="en-GB" sz="1600" baseline="30000" dirty="0"/>
              <a:t>rd</a:t>
            </a:r>
            <a:r>
              <a:rPr lang="en-GB" sz="1600" dirty="0"/>
              <a:t> party task to perform) (ENISA, 2017)</a:t>
            </a:r>
          </a:p>
          <a:p>
            <a:pPr>
              <a:buFont typeface="Arial" panose="020B0604020202020204" pitchFamily="34" charset="0"/>
              <a:buChar char="•"/>
            </a:pPr>
            <a:r>
              <a:rPr lang="en-GB" sz="1600" dirty="0"/>
              <a:t>Most </a:t>
            </a:r>
            <a:r>
              <a:rPr lang="en-GB" sz="1600" b="1" dirty="0"/>
              <a:t>EU countries are wildly unprepared</a:t>
            </a:r>
            <a:r>
              <a:rPr lang="en-GB" sz="1600" dirty="0"/>
              <a:t>, and the existing coordination mechanisms appear too weak to effectively prevent collective action problems, as well as fragmented and sparse reactions, to proliferate (OECD, 2019)  </a:t>
            </a:r>
          </a:p>
        </p:txBody>
      </p:sp>
    </p:spTree>
    <p:extLst>
      <p:ext uri="{BB962C8B-B14F-4D97-AF65-F5344CB8AC3E}">
        <p14:creationId xmlns:p14="http://schemas.microsoft.com/office/powerpoint/2010/main" val="2453087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53EAC1D-1405-4742-AA63-695144E805DC}"/>
              </a:ext>
            </a:extLst>
          </p:cNvPr>
          <p:cNvSpPr>
            <a:spLocks noGrp="1"/>
          </p:cNvSpPr>
          <p:nvPr>
            <p:ph type="dt" sz="half" idx="2"/>
          </p:nvPr>
        </p:nvSpPr>
        <p:spPr/>
        <p:txBody>
          <a:bodyPr/>
          <a:lstStyle/>
          <a:p>
            <a:fld id="{D0879074-E1B1-7140-A7F3-9ACA2988DBF7}" type="datetime1">
              <a:rPr lang="it-IT" smtClean="0"/>
              <a:t>23/06/20</a:t>
            </a:fld>
            <a:endParaRPr lang="it-IT" dirty="0"/>
          </a:p>
        </p:txBody>
      </p:sp>
      <p:sp>
        <p:nvSpPr>
          <p:cNvPr id="5" name="Slide Number Placeholder 4">
            <a:extLst>
              <a:ext uri="{FF2B5EF4-FFF2-40B4-BE49-F238E27FC236}">
                <a16:creationId xmlns:a16="http://schemas.microsoft.com/office/drawing/2014/main" id="{E79CE95E-DC02-A04B-9CC9-73CD731B60B0}"/>
              </a:ext>
            </a:extLst>
          </p:cNvPr>
          <p:cNvSpPr>
            <a:spLocks noGrp="1"/>
          </p:cNvSpPr>
          <p:nvPr>
            <p:ph type="sldNum" sz="quarter" idx="4"/>
          </p:nvPr>
        </p:nvSpPr>
        <p:spPr/>
        <p:txBody>
          <a:bodyPr/>
          <a:lstStyle/>
          <a:p>
            <a:fld id="{CC526A9B-8C67-7942-98DE-0DB5C5796EA1}" type="slidenum">
              <a:rPr lang="it-IT" smtClean="0"/>
              <a:pPr/>
              <a:t>4</a:t>
            </a:fld>
            <a:endParaRPr lang="it-IT" dirty="0"/>
          </a:p>
        </p:txBody>
      </p:sp>
      <p:sp>
        <p:nvSpPr>
          <p:cNvPr id="6" name="Footer Placeholder 5">
            <a:extLst>
              <a:ext uri="{FF2B5EF4-FFF2-40B4-BE49-F238E27FC236}">
                <a16:creationId xmlns:a16="http://schemas.microsoft.com/office/drawing/2014/main" id="{C0C78290-5643-834B-BF43-6F92EA01C977}"/>
              </a:ext>
            </a:extLst>
          </p:cNvPr>
          <p:cNvSpPr>
            <a:spLocks noGrp="1"/>
          </p:cNvSpPr>
          <p:nvPr>
            <p:ph type="ftr" sz="quarter" idx="3"/>
          </p:nvPr>
        </p:nvSpPr>
        <p:spPr/>
        <p:txBody>
          <a:bodyPr/>
          <a:lstStyle/>
          <a:p>
            <a:r>
              <a:rPr lang="it-IT"/>
              <a:t>www.panacearesearch.eu</a:t>
            </a:r>
            <a:endParaRPr lang="it-IT" dirty="0"/>
          </a:p>
        </p:txBody>
      </p:sp>
      <p:sp>
        <p:nvSpPr>
          <p:cNvPr id="7" name="Content Placeholder 2">
            <a:extLst>
              <a:ext uri="{FF2B5EF4-FFF2-40B4-BE49-F238E27FC236}">
                <a16:creationId xmlns:a16="http://schemas.microsoft.com/office/drawing/2014/main" id="{F5022133-11E1-F747-B836-08061DF5B274}"/>
              </a:ext>
            </a:extLst>
          </p:cNvPr>
          <p:cNvSpPr>
            <a:spLocks noGrp="1"/>
          </p:cNvSpPr>
          <p:nvPr>
            <p:ph idx="13"/>
          </p:nvPr>
        </p:nvSpPr>
        <p:spPr>
          <a:xfrm>
            <a:off x="310661" y="1177132"/>
            <a:ext cx="5294272" cy="4233068"/>
          </a:xfrm>
        </p:spPr>
        <p:txBody>
          <a:bodyPr/>
          <a:lstStyle/>
          <a:p>
            <a:pPr algn="just">
              <a:buFont typeface="Arial" panose="020B0604020202020204" pitchFamily="34" charset="0"/>
              <a:buChar char="•"/>
            </a:pPr>
            <a:r>
              <a:rPr lang="en-GB" sz="1600" b="1" dirty="0"/>
              <a:t>Digital health</a:t>
            </a:r>
            <a:r>
              <a:rPr lang="en-GB" sz="1600" dirty="0"/>
              <a:t> describes the general use of ICT for health and is inclusive of both mHealth and eHealth (WHO,2016)</a:t>
            </a:r>
          </a:p>
          <a:p>
            <a:pPr algn="just">
              <a:buFont typeface="Arial" panose="020B0604020202020204" pitchFamily="34" charset="0"/>
              <a:buChar char="•"/>
            </a:pPr>
            <a:endParaRPr lang="en-GB" sz="1600" dirty="0"/>
          </a:p>
          <a:p>
            <a:pPr algn="just">
              <a:buFont typeface="Arial" panose="020B0604020202020204" pitchFamily="34" charset="0"/>
              <a:buChar char="•"/>
            </a:pPr>
            <a:r>
              <a:rPr lang="en-GB" sz="1600" dirty="0"/>
              <a:t>Since the beginning of the COVID-19 crisis, a variety of mobile applications have been developed to</a:t>
            </a:r>
          </a:p>
          <a:p>
            <a:pPr lvl="1" algn="just">
              <a:buFont typeface="Arial" panose="020B0604020202020204" pitchFamily="34" charset="0"/>
              <a:buChar char="•"/>
            </a:pPr>
            <a:r>
              <a:rPr lang="en-GB" sz="1400" dirty="0"/>
              <a:t> (</a:t>
            </a:r>
            <a:r>
              <a:rPr lang="en-GB" sz="1400" dirty="0" err="1"/>
              <a:t>i</a:t>
            </a:r>
            <a:r>
              <a:rPr lang="en-GB" sz="1400" dirty="0"/>
              <a:t>) facilitate the organisation of medical follow-up of persons with symptoms</a:t>
            </a:r>
          </a:p>
          <a:p>
            <a:pPr lvl="1" algn="just">
              <a:buFont typeface="Arial" panose="020B0604020202020204" pitchFamily="34" charset="0"/>
              <a:buChar char="•"/>
            </a:pPr>
            <a:r>
              <a:rPr lang="en-GB" sz="1400" dirty="0"/>
              <a:t>(ii) warn people who have been in proximity to an infected person in order to interrupt infection chains</a:t>
            </a:r>
          </a:p>
          <a:p>
            <a:pPr lvl="1" algn="just">
              <a:buFont typeface="Arial" panose="020B0604020202020204" pitchFamily="34" charset="0"/>
              <a:buChar char="•"/>
            </a:pPr>
            <a:r>
              <a:rPr lang="en-GB" sz="1400" dirty="0"/>
              <a:t>(iii) monitor and enforcement of quarantine of infected persons (EU recommendation 2020/518)</a:t>
            </a:r>
          </a:p>
          <a:p>
            <a:pPr marL="0" indent="0">
              <a:buNone/>
            </a:pPr>
            <a:endParaRPr lang="en-GB" sz="1600" dirty="0"/>
          </a:p>
          <a:p>
            <a:pPr marL="0" indent="0">
              <a:buNone/>
            </a:pPr>
            <a:endParaRPr lang="en-GB" sz="1600" dirty="0"/>
          </a:p>
          <a:p>
            <a:pPr marL="0" indent="0">
              <a:buNone/>
            </a:pPr>
            <a:endParaRPr lang="en-GR" dirty="0"/>
          </a:p>
        </p:txBody>
      </p:sp>
      <p:pic>
        <p:nvPicPr>
          <p:cNvPr id="8" name="Picture 7" descr="A close up of a sign&#10;&#10;Description automatically generated">
            <a:extLst>
              <a:ext uri="{FF2B5EF4-FFF2-40B4-BE49-F238E27FC236}">
                <a16:creationId xmlns:a16="http://schemas.microsoft.com/office/drawing/2014/main" id="{F02C11B5-8E79-7A4E-96C7-DD54C9E3D5D1}"/>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5867399" y="804333"/>
            <a:ext cx="6256867" cy="5579534"/>
          </a:xfrm>
          <a:prstGeom prst="rect">
            <a:avLst/>
          </a:prstGeom>
        </p:spPr>
      </p:pic>
    </p:spTree>
    <p:extLst>
      <p:ext uri="{BB962C8B-B14F-4D97-AF65-F5344CB8AC3E}">
        <p14:creationId xmlns:p14="http://schemas.microsoft.com/office/powerpoint/2010/main" val="60829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3C4C6F4-E270-6F49-B43E-17FC49D64BC5}"/>
              </a:ext>
            </a:extLst>
          </p:cNvPr>
          <p:cNvSpPr>
            <a:spLocks noGrp="1"/>
          </p:cNvSpPr>
          <p:nvPr>
            <p:ph type="dt" sz="half" idx="2"/>
          </p:nvPr>
        </p:nvSpPr>
        <p:spPr/>
        <p:txBody>
          <a:bodyPr/>
          <a:lstStyle/>
          <a:p>
            <a:fld id="{D0879074-E1B1-7140-A7F3-9ACA2988DBF7}" type="datetime1">
              <a:rPr lang="it-IT" smtClean="0"/>
              <a:t>23/06/20</a:t>
            </a:fld>
            <a:endParaRPr lang="it-IT" dirty="0"/>
          </a:p>
        </p:txBody>
      </p:sp>
      <p:sp>
        <p:nvSpPr>
          <p:cNvPr id="5" name="Slide Number Placeholder 4">
            <a:extLst>
              <a:ext uri="{FF2B5EF4-FFF2-40B4-BE49-F238E27FC236}">
                <a16:creationId xmlns:a16="http://schemas.microsoft.com/office/drawing/2014/main" id="{09D27BD0-C6B5-0648-A872-19C8C2E29B5A}"/>
              </a:ext>
            </a:extLst>
          </p:cNvPr>
          <p:cNvSpPr>
            <a:spLocks noGrp="1"/>
          </p:cNvSpPr>
          <p:nvPr>
            <p:ph type="sldNum" sz="quarter" idx="4"/>
          </p:nvPr>
        </p:nvSpPr>
        <p:spPr/>
        <p:txBody>
          <a:bodyPr/>
          <a:lstStyle/>
          <a:p>
            <a:fld id="{CC526A9B-8C67-7942-98DE-0DB5C5796EA1}" type="slidenum">
              <a:rPr lang="it-IT" smtClean="0"/>
              <a:pPr/>
              <a:t>5</a:t>
            </a:fld>
            <a:endParaRPr lang="it-IT" dirty="0"/>
          </a:p>
        </p:txBody>
      </p:sp>
      <p:sp>
        <p:nvSpPr>
          <p:cNvPr id="6" name="Footer Placeholder 5">
            <a:extLst>
              <a:ext uri="{FF2B5EF4-FFF2-40B4-BE49-F238E27FC236}">
                <a16:creationId xmlns:a16="http://schemas.microsoft.com/office/drawing/2014/main" id="{97D66855-2CD2-AD40-8FF4-DE1BE876F138}"/>
              </a:ext>
            </a:extLst>
          </p:cNvPr>
          <p:cNvSpPr>
            <a:spLocks noGrp="1"/>
          </p:cNvSpPr>
          <p:nvPr>
            <p:ph type="ftr" sz="quarter" idx="3"/>
          </p:nvPr>
        </p:nvSpPr>
        <p:spPr/>
        <p:txBody>
          <a:bodyPr/>
          <a:lstStyle/>
          <a:p>
            <a:r>
              <a:rPr lang="it-IT"/>
              <a:t>www.panacearesearch.eu</a:t>
            </a:r>
            <a:endParaRPr lang="it-IT" dirty="0"/>
          </a:p>
        </p:txBody>
      </p:sp>
      <p:pic>
        <p:nvPicPr>
          <p:cNvPr id="17" name="Picture 16" descr="jgjdghjghghuhg">
            <a:extLst>
              <a:ext uri="{FF2B5EF4-FFF2-40B4-BE49-F238E27FC236}">
                <a16:creationId xmlns:a16="http://schemas.microsoft.com/office/drawing/2014/main" id="{047A53B1-8945-3642-BC54-BF5B0B859BD8}"/>
              </a:ext>
            </a:extLst>
          </p:cNvPr>
          <p:cNvPicPr>
            <a:picLocks noChangeAspect="1"/>
          </p:cNvPicPr>
          <p:nvPr/>
        </p:nvPicPr>
        <p:blipFill>
          <a:blip r:embed="rId2"/>
          <a:stretch>
            <a:fillRect/>
          </a:stretch>
        </p:blipFill>
        <p:spPr>
          <a:xfrm>
            <a:off x="4758268" y="516466"/>
            <a:ext cx="7327963" cy="5943600"/>
          </a:xfrm>
          <a:prstGeom prst="rect">
            <a:avLst/>
          </a:prstGeom>
        </p:spPr>
      </p:pic>
      <p:sp>
        <p:nvSpPr>
          <p:cNvPr id="20" name="Rectangle 19">
            <a:extLst>
              <a:ext uri="{FF2B5EF4-FFF2-40B4-BE49-F238E27FC236}">
                <a16:creationId xmlns:a16="http://schemas.microsoft.com/office/drawing/2014/main" id="{6DC99253-4B15-6040-8F50-1A6E4B9710EE}"/>
              </a:ext>
            </a:extLst>
          </p:cNvPr>
          <p:cNvSpPr/>
          <p:nvPr/>
        </p:nvSpPr>
        <p:spPr>
          <a:xfrm rot="19284167">
            <a:off x="-42333" y="2077819"/>
            <a:ext cx="4715934" cy="923330"/>
          </a:xfrm>
          <a:prstGeom prst="rect">
            <a:avLst/>
          </a:prstGeom>
        </p:spPr>
        <p:txBody>
          <a:bodyPr wrap="square">
            <a:spAutoFit/>
          </a:bodyPr>
          <a:lstStyle/>
          <a:p>
            <a:pPr algn="ctr"/>
            <a:r>
              <a:rPr lang="en-GR" b="1" dirty="0">
                <a:solidFill>
                  <a:schemeClr val="accent1">
                    <a:lumMod val="75000"/>
                  </a:schemeClr>
                </a:solidFill>
              </a:rPr>
              <a:t>How digital health intereventions may address health system challenges, implemented through ICT sytems (WHO,2018)</a:t>
            </a:r>
          </a:p>
        </p:txBody>
      </p:sp>
    </p:spTree>
    <p:extLst>
      <p:ext uri="{BB962C8B-B14F-4D97-AF65-F5344CB8AC3E}">
        <p14:creationId xmlns:p14="http://schemas.microsoft.com/office/powerpoint/2010/main" val="2247683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3FB84-43E8-8D4E-9D2C-E30ABEC766FA}"/>
              </a:ext>
            </a:extLst>
          </p:cNvPr>
          <p:cNvSpPr>
            <a:spLocks noGrp="1"/>
          </p:cNvSpPr>
          <p:nvPr>
            <p:ph type="ctrTitle"/>
          </p:nvPr>
        </p:nvSpPr>
        <p:spPr>
          <a:xfrm>
            <a:off x="694266" y="1122363"/>
            <a:ext cx="3132667" cy="554037"/>
          </a:xfrm>
        </p:spPr>
        <p:txBody>
          <a:bodyPr>
            <a:normAutofit/>
          </a:bodyPr>
          <a:lstStyle/>
          <a:p>
            <a:r>
              <a:rPr lang="en-GB" sz="1800" b="1" dirty="0">
                <a:solidFill>
                  <a:schemeClr val="tx1"/>
                </a:solidFill>
              </a:rPr>
              <a:t>COVID‐19 as an emerging risk </a:t>
            </a:r>
            <a:br>
              <a:rPr lang="en-GB" sz="1800" dirty="0">
                <a:solidFill>
                  <a:schemeClr val="tx1"/>
                </a:solidFill>
              </a:rPr>
            </a:br>
            <a:endParaRPr lang="en-GR" sz="1800" dirty="0">
              <a:solidFill>
                <a:schemeClr val="tx1"/>
              </a:solidFill>
            </a:endParaRPr>
          </a:p>
        </p:txBody>
      </p:sp>
      <p:sp>
        <p:nvSpPr>
          <p:cNvPr id="3" name="Content Placeholder 2">
            <a:extLst>
              <a:ext uri="{FF2B5EF4-FFF2-40B4-BE49-F238E27FC236}">
                <a16:creationId xmlns:a16="http://schemas.microsoft.com/office/drawing/2014/main" id="{32FB9CA9-0592-9040-AFB4-EC1A63A1E055}"/>
              </a:ext>
            </a:extLst>
          </p:cNvPr>
          <p:cNvSpPr>
            <a:spLocks noGrp="1"/>
          </p:cNvSpPr>
          <p:nvPr>
            <p:ph idx="13"/>
          </p:nvPr>
        </p:nvSpPr>
        <p:spPr>
          <a:xfrm>
            <a:off x="694266" y="1676400"/>
            <a:ext cx="3132667" cy="4123267"/>
          </a:xfrm>
        </p:spPr>
        <p:txBody>
          <a:bodyPr>
            <a:normAutofit/>
          </a:bodyPr>
          <a:lstStyle/>
          <a:p>
            <a:pPr>
              <a:buFont typeface="Arial" panose="020B0604020202020204" pitchFamily="34" charset="0"/>
              <a:buChar char="•"/>
            </a:pPr>
            <a:r>
              <a:rPr lang="en-GR" sz="1600" dirty="0"/>
              <a:t>COVID19 bring new risks!</a:t>
            </a:r>
          </a:p>
          <a:p>
            <a:pPr>
              <a:buFont typeface="Arial" panose="020B0604020202020204" pitchFamily="34" charset="0"/>
              <a:buChar char="•"/>
            </a:pPr>
            <a:r>
              <a:rPr lang="en-GB" sz="1600" b="1" dirty="0"/>
              <a:t>“new and/or increasing” risks</a:t>
            </a:r>
            <a:r>
              <a:rPr lang="en-GB" sz="1600" dirty="0"/>
              <a:t> can be related to different areas of activities, such as </a:t>
            </a:r>
            <a:r>
              <a:rPr lang="en-GB" sz="1600" b="1" dirty="0"/>
              <a:t>new processes</a:t>
            </a:r>
            <a:r>
              <a:rPr lang="en-GB" sz="1600" dirty="0"/>
              <a:t>, </a:t>
            </a:r>
            <a:r>
              <a:rPr lang="en-GB" sz="1600" b="1" dirty="0"/>
              <a:t>new technologies</a:t>
            </a:r>
            <a:r>
              <a:rPr lang="en-GB" sz="1600" dirty="0"/>
              <a:t>, new types of workplace, or social or organizational change. </a:t>
            </a:r>
          </a:p>
          <a:p>
            <a:pPr>
              <a:buFont typeface="Arial" panose="020B0604020202020204" pitchFamily="34" charset="0"/>
              <a:buChar char="•"/>
            </a:pPr>
            <a:r>
              <a:rPr lang="en-GB" sz="1600" b="1" dirty="0"/>
              <a:t>risks will interrelate with </a:t>
            </a:r>
            <a:r>
              <a:rPr lang="en-GB" sz="1600" dirty="0"/>
              <a:t>the processes like globalization, </a:t>
            </a:r>
            <a:r>
              <a:rPr lang="en-GB" sz="1600" b="1" dirty="0"/>
              <a:t>digitalization</a:t>
            </a:r>
            <a:r>
              <a:rPr lang="en-GB" sz="1600" dirty="0"/>
              <a:t>, innovation, cross boundary operations and many others, inextricably, directly or indirectly influencing each other, being interconnected, systemic and/or interdependent. </a:t>
            </a:r>
          </a:p>
          <a:p>
            <a:pPr>
              <a:buFont typeface="Arial" panose="020B0604020202020204" pitchFamily="34" charset="0"/>
              <a:buChar char="•"/>
            </a:pPr>
            <a:endParaRPr lang="en-GB" sz="1600" dirty="0"/>
          </a:p>
          <a:p>
            <a:endParaRPr lang="en-GB" sz="1600" dirty="0"/>
          </a:p>
          <a:p>
            <a:endParaRPr lang="en-GR" sz="1600" dirty="0"/>
          </a:p>
          <a:p>
            <a:endParaRPr lang="en-GR" sz="1600" dirty="0"/>
          </a:p>
        </p:txBody>
      </p:sp>
      <p:sp>
        <p:nvSpPr>
          <p:cNvPr id="4" name="Date Placeholder 3">
            <a:extLst>
              <a:ext uri="{FF2B5EF4-FFF2-40B4-BE49-F238E27FC236}">
                <a16:creationId xmlns:a16="http://schemas.microsoft.com/office/drawing/2014/main" id="{1DBF0CB2-C45E-354A-B379-F1B54F293515}"/>
              </a:ext>
            </a:extLst>
          </p:cNvPr>
          <p:cNvSpPr>
            <a:spLocks noGrp="1"/>
          </p:cNvSpPr>
          <p:nvPr>
            <p:ph type="dt" sz="half" idx="2"/>
          </p:nvPr>
        </p:nvSpPr>
        <p:spPr/>
        <p:txBody>
          <a:bodyPr/>
          <a:lstStyle/>
          <a:p>
            <a:fld id="{D0879074-E1B1-7140-A7F3-9ACA2988DBF7}" type="datetime1">
              <a:rPr lang="it-IT" smtClean="0"/>
              <a:t>23/06/20</a:t>
            </a:fld>
            <a:endParaRPr lang="it-IT" dirty="0"/>
          </a:p>
        </p:txBody>
      </p:sp>
      <p:sp>
        <p:nvSpPr>
          <p:cNvPr id="5" name="Slide Number Placeholder 4">
            <a:extLst>
              <a:ext uri="{FF2B5EF4-FFF2-40B4-BE49-F238E27FC236}">
                <a16:creationId xmlns:a16="http://schemas.microsoft.com/office/drawing/2014/main" id="{6FDF6B6C-2112-5648-BC05-75ACBFBA0719}"/>
              </a:ext>
            </a:extLst>
          </p:cNvPr>
          <p:cNvSpPr>
            <a:spLocks noGrp="1"/>
          </p:cNvSpPr>
          <p:nvPr>
            <p:ph type="sldNum" sz="quarter" idx="4"/>
          </p:nvPr>
        </p:nvSpPr>
        <p:spPr/>
        <p:txBody>
          <a:bodyPr/>
          <a:lstStyle/>
          <a:p>
            <a:fld id="{CC526A9B-8C67-7942-98DE-0DB5C5796EA1}" type="slidenum">
              <a:rPr lang="it-IT" smtClean="0"/>
              <a:pPr/>
              <a:t>6</a:t>
            </a:fld>
            <a:endParaRPr lang="it-IT" dirty="0"/>
          </a:p>
        </p:txBody>
      </p:sp>
      <p:sp>
        <p:nvSpPr>
          <p:cNvPr id="6" name="Footer Placeholder 5">
            <a:extLst>
              <a:ext uri="{FF2B5EF4-FFF2-40B4-BE49-F238E27FC236}">
                <a16:creationId xmlns:a16="http://schemas.microsoft.com/office/drawing/2014/main" id="{B852AF21-4933-9746-89D6-23504C6C779C}"/>
              </a:ext>
            </a:extLst>
          </p:cNvPr>
          <p:cNvSpPr>
            <a:spLocks noGrp="1"/>
          </p:cNvSpPr>
          <p:nvPr>
            <p:ph type="ftr" sz="quarter" idx="3"/>
          </p:nvPr>
        </p:nvSpPr>
        <p:spPr/>
        <p:txBody>
          <a:bodyPr/>
          <a:lstStyle/>
          <a:p>
            <a:r>
              <a:rPr lang="it-IT"/>
              <a:t>www.panacearesearch.eu</a:t>
            </a:r>
            <a:endParaRPr lang="it-IT" dirty="0"/>
          </a:p>
        </p:txBody>
      </p:sp>
      <p:sp>
        <p:nvSpPr>
          <p:cNvPr id="20" name="Title 1">
            <a:extLst>
              <a:ext uri="{FF2B5EF4-FFF2-40B4-BE49-F238E27FC236}">
                <a16:creationId xmlns:a16="http://schemas.microsoft.com/office/drawing/2014/main" id="{4C0E3363-55B1-AB4F-B58A-1176D33EAD07}"/>
              </a:ext>
            </a:extLst>
          </p:cNvPr>
          <p:cNvSpPr txBox="1">
            <a:spLocks/>
          </p:cNvSpPr>
          <p:nvPr/>
        </p:nvSpPr>
        <p:spPr>
          <a:xfrm>
            <a:off x="5410201" y="1185862"/>
            <a:ext cx="5172481" cy="4270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b="0" i="0" kern="1200">
                <a:solidFill>
                  <a:srgbClr val="666666"/>
                </a:solidFill>
                <a:latin typeface="Source Serif Pro" panose="02040603050405020204" pitchFamily="18" charset="0"/>
                <a:ea typeface="Source Serif Pro" panose="02040603050405020204" pitchFamily="18" charset="0"/>
                <a:cs typeface="+mj-cs"/>
              </a:defRPr>
            </a:lvl1pPr>
          </a:lstStyle>
          <a:p>
            <a:r>
              <a:rPr lang="en-GB" sz="1800" b="1" dirty="0">
                <a:solidFill>
                  <a:schemeClr val="tx1"/>
                </a:solidFill>
              </a:rPr>
              <a:t>How Hospitals Are Dealing with the Cybersecurity Challenge of COVID-19?</a:t>
            </a:r>
            <a:endParaRPr lang="en-GR" dirty="0"/>
          </a:p>
        </p:txBody>
      </p:sp>
      <p:sp>
        <p:nvSpPr>
          <p:cNvPr id="21" name="Content Placeholder 2">
            <a:extLst>
              <a:ext uri="{FF2B5EF4-FFF2-40B4-BE49-F238E27FC236}">
                <a16:creationId xmlns:a16="http://schemas.microsoft.com/office/drawing/2014/main" id="{6DF9A3D1-7757-054C-97ED-732EB3B61BC7}"/>
              </a:ext>
            </a:extLst>
          </p:cNvPr>
          <p:cNvSpPr txBox="1">
            <a:spLocks/>
          </p:cNvSpPr>
          <p:nvPr/>
        </p:nvSpPr>
        <p:spPr>
          <a:xfrm>
            <a:off x="5063067" y="1492310"/>
            <a:ext cx="6434667" cy="39856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120000"/>
              <a:buFontTx/>
              <a:buBlip>
                <a:blip r:embed="rId2"/>
              </a:buBlip>
              <a:defRPr sz="2800" b="0" i="0" kern="1200">
                <a:solidFill>
                  <a:srgbClr val="666666"/>
                </a:solidFill>
                <a:latin typeface="Acumin Pro" panose="020B0504020202020204" pitchFamily="34" charset="77"/>
                <a:ea typeface="+mn-ea"/>
                <a:cs typeface="+mn-cs"/>
              </a:defRPr>
            </a:lvl1pPr>
            <a:lvl2pPr marL="685800" indent="-228600" algn="l" defTabSz="914400" rtl="0" eaLnBrk="1" latinLnBrk="0" hangingPunct="1">
              <a:lnSpc>
                <a:spcPct val="90000"/>
              </a:lnSpc>
              <a:spcBef>
                <a:spcPts val="500"/>
              </a:spcBef>
              <a:buClr>
                <a:srgbClr val="94B961"/>
              </a:buClr>
              <a:buFont typeface="System Font"/>
              <a:buChar char="○"/>
              <a:defRPr sz="2400" b="0" i="0" kern="1200">
                <a:solidFill>
                  <a:srgbClr val="666666"/>
                </a:solidFill>
                <a:latin typeface="Acumin Pro" panose="020B0504020202020204" pitchFamily="34" charset="77"/>
                <a:ea typeface="+mn-ea"/>
                <a:cs typeface="+mn-cs"/>
              </a:defRPr>
            </a:lvl2pPr>
            <a:lvl3pPr marL="1143000" indent="-228600" algn="l" defTabSz="914400" rtl="0" eaLnBrk="1" latinLnBrk="0" hangingPunct="1">
              <a:lnSpc>
                <a:spcPct val="90000"/>
              </a:lnSpc>
              <a:spcBef>
                <a:spcPts val="500"/>
              </a:spcBef>
              <a:buClr>
                <a:srgbClr val="94B961"/>
              </a:buClr>
              <a:buSzPct val="90000"/>
              <a:buFont typeface=".Hiragino Kaku Gothic Interface W3"/>
              <a:buChar char="▷"/>
              <a:defRPr sz="2000" b="0" i="0" kern="1200">
                <a:solidFill>
                  <a:srgbClr val="666666"/>
                </a:solidFill>
                <a:latin typeface="Acumin Pro" panose="020B0504020202020204" pitchFamily="34" charset="77"/>
                <a:ea typeface="+mn-ea"/>
                <a:cs typeface="+mn-cs"/>
              </a:defRPr>
            </a:lvl3pPr>
            <a:lvl4pPr marL="1600200" indent="-228600" algn="l" defTabSz="914400" rtl="0" eaLnBrk="1" latinLnBrk="0" hangingPunct="1">
              <a:lnSpc>
                <a:spcPct val="90000"/>
              </a:lnSpc>
              <a:spcBef>
                <a:spcPts val="500"/>
              </a:spcBef>
              <a:buClr>
                <a:srgbClr val="94B961"/>
              </a:buClr>
              <a:buFont typeface="Apple Symbols" panose="02000000000000000000" pitchFamily="2" charset="-79"/>
              <a:buChar char="☐"/>
              <a:defRPr sz="1800" b="0" i="0" kern="1200">
                <a:solidFill>
                  <a:srgbClr val="666666"/>
                </a:solidFill>
                <a:latin typeface="Acumin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1800" dirty="0"/>
          </a:p>
          <a:p>
            <a:pPr algn="just">
              <a:buFont typeface="Arial" panose="020B0604020202020204" pitchFamily="34" charset="0"/>
              <a:buChar char="•"/>
            </a:pPr>
            <a:r>
              <a:rPr lang="en-GB" sz="1800" dirty="0"/>
              <a:t>Many hospitals, for instance, </a:t>
            </a:r>
            <a:r>
              <a:rPr lang="en-GB" sz="1800" b="1" dirty="0"/>
              <a:t>add new medical devices </a:t>
            </a:r>
            <a:r>
              <a:rPr lang="en-GB" sz="1800" dirty="0"/>
              <a:t>to their networks to help increase their volume of patient care. </a:t>
            </a:r>
          </a:p>
          <a:p>
            <a:pPr algn="just">
              <a:buFont typeface="Arial" panose="020B0604020202020204" pitchFamily="34" charset="0"/>
              <a:buChar char="•"/>
            </a:pPr>
            <a:r>
              <a:rPr lang="en-GB" sz="1800" dirty="0"/>
              <a:t>Many also </a:t>
            </a:r>
            <a:r>
              <a:rPr lang="en-GB" sz="1800" b="1" dirty="0"/>
              <a:t>open field hospitals </a:t>
            </a:r>
            <a:r>
              <a:rPr lang="en-GB" sz="1800" dirty="0"/>
              <a:t>and </a:t>
            </a:r>
            <a:r>
              <a:rPr lang="en-GB" sz="1800" b="1" dirty="0"/>
              <a:t>testing sites </a:t>
            </a:r>
            <a:r>
              <a:rPr lang="en-GB" sz="1800" dirty="0"/>
              <a:t>on top of their existing environments. </a:t>
            </a:r>
          </a:p>
          <a:p>
            <a:pPr algn="just">
              <a:buFont typeface="Arial" panose="020B0604020202020204" pitchFamily="34" charset="0"/>
              <a:buChar char="•"/>
            </a:pPr>
            <a:r>
              <a:rPr lang="en-GB" sz="1800" b="1" dirty="0"/>
              <a:t>New network infrastructure</a:t>
            </a:r>
            <a:r>
              <a:rPr lang="en-GB" sz="1800" dirty="0"/>
              <a:t> is being installed at remote sites, such </a:t>
            </a:r>
            <a:r>
              <a:rPr lang="en-GB" sz="1800" b="1" dirty="0"/>
              <a:t>as wireless access points</a:t>
            </a:r>
            <a:r>
              <a:rPr lang="en-GB" sz="1800" dirty="0"/>
              <a:t>, as well as additional </a:t>
            </a:r>
            <a:r>
              <a:rPr lang="en-GB" sz="1800" b="1" dirty="0"/>
              <a:t>telemedicine capabilities </a:t>
            </a:r>
            <a:r>
              <a:rPr lang="en-GB" sz="1800" dirty="0"/>
              <a:t>such as more iPads and loaner infusion pumps.</a:t>
            </a:r>
          </a:p>
          <a:p>
            <a:pPr fontAlgn="base">
              <a:buFont typeface="Arial" panose="020B0604020202020204" pitchFamily="34" charset="0"/>
              <a:buChar char="•"/>
            </a:pPr>
            <a:r>
              <a:rPr lang="en-GB" sz="1800" dirty="0"/>
              <a:t>Healthcare organizations are being targeted </a:t>
            </a:r>
            <a:r>
              <a:rPr lang="en-GB" sz="1800" b="1" dirty="0"/>
              <a:t>by ransomware attacks.</a:t>
            </a:r>
            <a:r>
              <a:rPr lang="en-GB" sz="1800" dirty="0"/>
              <a:t> While ransomware attacks aren’t a new trend for this industry, the combination of increased critical care needs with the disruption of operations from cyberattacks could put more lives at risk than ever before.</a:t>
            </a:r>
          </a:p>
          <a:p>
            <a:pPr marL="0" indent="0">
              <a:buNone/>
            </a:pPr>
            <a:endParaRPr lang="en-GR" sz="1800" dirty="0"/>
          </a:p>
        </p:txBody>
      </p:sp>
    </p:spTree>
    <p:extLst>
      <p:ext uri="{BB962C8B-B14F-4D97-AF65-F5344CB8AC3E}">
        <p14:creationId xmlns:p14="http://schemas.microsoft.com/office/powerpoint/2010/main" val="3029696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E83F6DD-FC05-2D47-9C24-3381DFBDD892}"/>
              </a:ext>
            </a:extLst>
          </p:cNvPr>
          <p:cNvSpPr>
            <a:spLocks noGrp="1"/>
          </p:cNvSpPr>
          <p:nvPr>
            <p:ph type="sldNum" sz="quarter" idx="4"/>
          </p:nvPr>
        </p:nvSpPr>
        <p:spPr/>
        <p:txBody>
          <a:bodyPr/>
          <a:lstStyle/>
          <a:p>
            <a:fld id="{CC526A9B-8C67-7942-98DE-0DB5C5796EA1}" type="slidenum">
              <a:rPr lang="it-IT" smtClean="0"/>
              <a:pPr/>
              <a:t>7</a:t>
            </a:fld>
            <a:endParaRPr lang="it-IT" dirty="0"/>
          </a:p>
        </p:txBody>
      </p:sp>
      <p:sp>
        <p:nvSpPr>
          <p:cNvPr id="6" name="Footer Placeholder 5">
            <a:extLst>
              <a:ext uri="{FF2B5EF4-FFF2-40B4-BE49-F238E27FC236}">
                <a16:creationId xmlns:a16="http://schemas.microsoft.com/office/drawing/2014/main" id="{F721FE91-9B7A-0B43-B5F8-A4AB806504E6}"/>
              </a:ext>
            </a:extLst>
          </p:cNvPr>
          <p:cNvSpPr>
            <a:spLocks noGrp="1"/>
          </p:cNvSpPr>
          <p:nvPr>
            <p:ph type="ftr" sz="quarter" idx="3"/>
          </p:nvPr>
        </p:nvSpPr>
        <p:spPr/>
        <p:txBody>
          <a:bodyPr/>
          <a:lstStyle/>
          <a:p>
            <a:r>
              <a:rPr lang="it-IT" dirty="0"/>
              <a:t>www.panacearesearch.eu </a:t>
            </a:r>
          </a:p>
        </p:txBody>
      </p:sp>
      <p:sp>
        <p:nvSpPr>
          <p:cNvPr id="11" name="TextBox 10">
            <a:extLst>
              <a:ext uri="{FF2B5EF4-FFF2-40B4-BE49-F238E27FC236}">
                <a16:creationId xmlns:a16="http://schemas.microsoft.com/office/drawing/2014/main" id="{29840D97-3D8C-DD44-AF23-C086B1C06A5E}"/>
              </a:ext>
            </a:extLst>
          </p:cNvPr>
          <p:cNvSpPr txBox="1"/>
          <p:nvPr/>
        </p:nvSpPr>
        <p:spPr>
          <a:xfrm>
            <a:off x="3429002" y="5962162"/>
            <a:ext cx="1930400" cy="261610"/>
          </a:xfrm>
          <a:prstGeom prst="rect">
            <a:avLst/>
          </a:prstGeom>
          <a:noFill/>
        </p:spPr>
        <p:txBody>
          <a:bodyPr wrap="square" rtlCol="0">
            <a:spAutoFit/>
          </a:bodyPr>
          <a:lstStyle/>
          <a:p>
            <a:r>
              <a:rPr lang="en-GR" sz="1100" dirty="0"/>
              <a:t>(WHO, 2017)</a:t>
            </a:r>
          </a:p>
        </p:txBody>
      </p:sp>
      <p:pic>
        <p:nvPicPr>
          <p:cNvPr id="13" name="Content Placeholder 6" descr="A screenshot of a cell phone&#10;&#10;Description automatically generated">
            <a:extLst>
              <a:ext uri="{FF2B5EF4-FFF2-40B4-BE49-F238E27FC236}">
                <a16:creationId xmlns:a16="http://schemas.microsoft.com/office/drawing/2014/main" id="{D63C7CFF-85F4-E943-AAD0-7109373F6DE1}"/>
              </a:ext>
            </a:extLst>
          </p:cNvPr>
          <p:cNvPicPr>
            <a:picLocks noChangeAspect="1"/>
          </p:cNvPicPr>
          <p:nvPr/>
        </p:nvPicPr>
        <p:blipFill>
          <a:blip r:embed="rId2"/>
          <a:stretch>
            <a:fillRect/>
          </a:stretch>
        </p:blipFill>
        <p:spPr>
          <a:xfrm>
            <a:off x="3429002" y="1151466"/>
            <a:ext cx="8602130" cy="45550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a:extLst>
              <a:ext uri="{FF2B5EF4-FFF2-40B4-BE49-F238E27FC236}">
                <a16:creationId xmlns:a16="http://schemas.microsoft.com/office/drawing/2014/main" id="{BB0D0D71-A88E-2540-BC5D-E77EDB99CAD6}"/>
              </a:ext>
            </a:extLst>
          </p:cNvPr>
          <p:cNvSpPr/>
          <p:nvPr/>
        </p:nvSpPr>
        <p:spPr>
          <a:xfrm>
            <a:off x="160868" y="1006102"/>
            <a:ext cx="3378199" cy="646331"/>
          </a:xfrm>
          <a:prstGeom prst="rect">
            <a:avLst/>
          </a:prstGeom>
        </p:spPr>
        <p:txBody>
          <a:bodyPr wrap="square">
            <a:spAutoFit/>
          </a:bodyPr>
          <a:lstStyle/>
          <a:p>
            <a:pPr lvl="0" defTabSz="914400" fontAlgn="base">
              <a:spcBef>
                <a:spcPct val="0"/>
              </a:spcBef>
              <a:spcAft>
                <a:spcPct val="0"/>
              </a:spcAft>
              <a:buNone/>
              <a:defRPr/>
            </a:pPr>
            <a:r>
              <a:rPr lang="en-GB" altLang="x-none" b="1" kern="0" dirty="0">
                <a:solidFill>
                  <a:srgbClr val="000000"/>
                </a:solidFill>
              </a:rPr>
              <a:t>IT Healthcare Cyber Risks in EU Hospitals</a:t>
            </a:r>
            <a:endParaRPr lang="en-GB" altLang="x-none" b="1" kern="0" dirty="0">
              <a:solidFill>
                <a:srgbClr val="000000"/>
              </a:solidFill>
              <a:ea typeface="ＭＳ Ｐゴシック" charset="-128"/>
            </a:endParaRPr>
          </a:p>
        </p:txBody>
      </p:sp>
      <p:sp>
        <p:nvSpPr>
          <p:cNvPr id="14" name="TextBox 13">
            <a:extLst>
              <a:ext uri="{FF2B5EF4-FFF2-40B4-BE49-F238E27FC236}">
                <a16:creationId xmlns:a16="http://schemas.microsoft.com/office/drawing/2014/main" id="{F391C5DD-D612-E549-A008-E1AD41384057}"/>
              </a:ext>
            </a:extLst>
          </p:cNvPr>
          <p:cNvSpPr txBox="1"/>
          <p:nvPr/>
        </p:nvSpPr>
        <p:spPr>
          <a:xfrm>
            <a:off x="270933" y="1778000"/>
            <a:ext cx="3268134" cy="1754326"/>
          </a:xfrm>
          <a:prstGeom prst="rect">
            <a:avLst/>
          </a:prstGeom>
          <a:noFill/>
        </p:spPr>
        <p:txBody>
          <a:bodyPr wrap="square" rtlCol="0">
            <a:spAutoFit/>
          </a:bodyPr>
          <a:lstStyle/>
          <a:p>
            <a:pPr marL="285750" indent="-285750">
              <a:buFont typeface="Arial" panose="020B0604020202020204" pitchFamily="34" charset="0"/>
              <a:buChar char="•"/>
            </a:pPr>
            <a:r>
              <a:rPr lang="en-GB" dirty="0"/>
              <a:t>A</a:t>
            </a:r>
            <a:r>
              <a:rPr lang="en-GR" dirty="0"/>
              <a:t>ttacks against the Teleworking infrastructure</a:t>
            </a:r>
          </a:p>
          <a:p>
            <a:pPr marL="285750" indent="-285750">
              <a:buFont typeface="Arial" panose="020B0604020202020204" pitchFamily="34" charset="0"/>
              <a:buChar char="•"/>
            </a:pPr>
            <a:r>
              <a:rPr lang="en-GB" dirty="0"/>
              <a:t>E</a:t>
            </a:r>
            <a:r>
              <a:rPr lang="en-GR" dirty="0"/>
              <a:t>mail phising</a:t>
            </a:r>
          </a:p>
          <a:p>
            <a:pPr marL="285750" indent="-285750">
              <a:buFont typeface="Arial" panose="020B0604020202020204" pitchFamily="34" charset="0"/>
              <a:buChar char="•"/>
            </a:pPr>
            <a:r>
              <a:rPr lang="en-GB" dirty="0"/>
              <a:t>F</a:t>
            </a:r>
            <a:r>
              <a:rPr lang="en-GR" dirty="0"/>
              <a:t>ake testing apps</a:t>
            </a:r>
          </a:p>
          <a:p>
            <a:pPr marL="285750" indent="-285750">
              <a:buFont typeface="Arial" panose="020B0604020202020204" pitchFamily="34" charset="0"/>
              <a:buChar char="•"/>
            </a:pPr>
            <a:r>
              <a:rPr lang="en-GB" dirty="0"/>
              <a:t>A</a:t>
            </a:r>
            <a:r>
              <a:rPr lang="en-GR" dirty="0"/>
              <a:t>ttacks against health organisations</a:t>
            </a:r>
          </a:p>
        </p:txBody>
      </p:sp>
      <p:sp>
        <p:nvSpPr>
          <p:cNvPr id="15" name="TextBox 14">
            <a:extLst>
              <a:ext uri="{FF2B5EF4-FFF2-40B4-BE49-F238E27FC236}">
                <a16:creationId xmlns:a16="http://schemas.microsoft.com/office/drawing/2014/main" id="{84A22193-2FC0-0045-8617-EB2312BA8CC3}"/>
              </a:ext>
            </a:extLst>
          </p:cNvPr>
          <p:cNvSpPr txBox="1"/>
          <p:nvPr/>
        </p:nvSpPr>
        <p:spPr>
          <a:xfrm>
            <a:off x="270933" y="3657893"/>
            <a:ext cx="894797" cy="369332"/>
          </a:xfrm>
          <a:prstGeom prst="rect">
            <a:avLst/>
          </a:prstGeom>
          <a:noFill/>
        </p:spPr>
        <p:txBody>
          <a:bodyPr wrap="none" rtlCol="0">
            <a:spAutoFit/>
          </a:bodyPr>
          <a:lstStyle/>
          <a:p>
            <a:r>
              <a:rPr lang="en-GR" b="1" kern="0" dirty="0">
                <a:solidFill>
                  <a:srgbClr val="000000"/>
                </a:solidFill>
              </a:rPr>
              <a:t>Actions</a:t>
            </a:r>
          </a:p>
        </p:txBody>
      </p:sp>
      <p:sp>
        <p:nvSpPr>
          <p:cNvPr id="16" name="TextBox 15">
            <a:extLst>
              <a:ext uri="{FF2B5EF4-FFF2-40B4-BE49-F238E27FC236}">
                <a16:creationId xmlns:a16="http://schemas.microsoft.com/office/drawing/2014/main" id="{EE18EF0E-54D3-CC48-9A87-28DAD8A3C3DA}"/>
              </a:ext>
            </a:extLst>
          </p:cNvPr>
          <p:cNvSpPr txBox="1"/>
          <p:nvPr/>
        </p:nvSpPr>
        <p:spPr>
          <a:xfrm>
            <a:off x="270933" y="4097572"/>
            <a:ext cx="2953309" cy="1754326"/>
          </a:xfrm>
          <a:prstGeom prst="rect">
            <a:avLst/>
          </a:prstGeom>
          <a:noFill/>
        </p:spPr>
        <p:txBody>
          <a:bodyPr wrap="none" rtlCol="0">
            <a:spAutoFit/>
          </a:bodyPr>
          <a:lstStyle/>
          <a:p>
            <a:pPr marL="285750" indent="-285750">
              <a:buFont typeface="Arial" panose="020B0604020202020204" pitchFamily="34" charset="0"/>
              <a:buChar char="•"/>
            </a:pPr>
            <a:r>
              <a:rPr lang="en-GR" dirty="0"/>
              <a:t>Data theft</a:t>
            </a:r>
          </a:p>
          <a:p>
            <a:pPr marL="285750" indent="-285750">
              <a:buFont typeface="Arial" panose="020B0604020202020204" pitchFamily="34" charset="0"/>
              <a:buChar char="•"/>
            </a:pPr>
            <a:r>
              <a:rPr lang="en-GB" dirty="0"/>
              <a:t>F</a:t>
            </a:r>
            <a:r>
              <a:rPr lang="en-GR" dirty="0"/>
              <a:t>inancial fraud</a:t>
            </a:r>
          </a:p>
          <a:p>
            <a:pPr marL="285750" indent="-285750">
              <a:buFont typeface="Arial" panose="020B0604020202020204" pitchFamily="34" charset="0"/>
              <a:buChar char="•"/>
            </a:pPr>
            <a:r>
              <a:rPr lang="en-GB" dirty="0"/>
              <a:t>P</a:t>
            </a:r>
            <a:r>
              <a:rPr lang="en-GR" dirty="0"/>
              <a:t>assword stealer</a:t>
            </a:r>
          </a:p>
          <a:p>
            <a:pPr marL="285750" indent="-285750">
              <a:buFont typeface="Arial" panose="020B0604020202020204" pitchFamily="34" charset="0"/>
              <a:buChar char="•"/>
            </a:pPr>
            <a:r>
              <a:rPr lang="en-GR" dirty="0"/>
              <a:t>Personal Information theft</a:t>
            </a:r>
          </a:p>
          <a:p>
            <a:pPr marL="285750" indent="-285750">
              <a:buFont typeface="Arial" panose="020B0604020202020204" pitchFamily="34" charset="0"/>
              <a:buChar char="•"/>
            </a:pPr>
            <a:r>
              <a:rPr lang="en-US" dirty="0"/>
              <a:t>Ransom</a:t>
            </a:r>
          </a:p>
          <a:p>
            <a:pPr marL="285750" indent="-285750">
              <a:buFont typeface="Arial" panose="020B0604020202020204" pitchFamily="34" charset="0"/>
              <a:buChar char="•"/>
            </a:pPr>
            <a:r>
              <a:rPr lang="en-US" dirty="0"/>
              <a:t>Disturbance</a:t>
            </a:r>
            <a:endParaRPr lang="en-GR" dirty="0"/>
          </a:p>
        </p:txBody>
      </p:sp>
      <p:sp>
        <p:nvSpPr>
          <p:cNvPr id="17" name="TextBox 16">
            <a:extLst>
              <a:ext uri="{FF2B5EF4-FFF2-40B4-BE49-F238E27FC236}">
                <a16:creationId xmlns:a16="http://schemas.microsoft.com/office/drawing/2014/main" id="{70C46A5A-7801-134E-AF6D-6DDDC2497198}"/>
              </a:ext>
            </a:extLst>
          </p:cNvPr>
          <p:cNvSpPr txBox="1"/>
          <p:nvPr/>
        </p:nvSpPr>
        <p:spPr>
          <a:xfrm>
            <a:off x="270933" y="5923676"/>
            <a:ext cx="968535" cy="261610"/>
          </a:xfrm>
          <a:prstGeom prst="rect">
            <a:avLst/>
          </a:prstGeom>
          <a:noFill/>
        </p:spPr>
        <p:txBody>
          <a:bodyPr wrap="none" rtlCol="0">
            <a:spAutoFit/>
          </a:bodyPr>
          <a:lstStyle/>
          <a:p>
            <a:r>
              <a:rPr lang="en-GR" sz="1100" dirty="0"/>
              <a:t>(ENISA, 2020)</a:t>
            </a:r>
          </a:p>
        </p:txBody>
      </p:sp>
    </p:spTree>
    <p:extLst>
      <p:ext uri="{BB962C8B-B14F-4D97-AF65-F5344CB8AC3E}">
        <p14:creationId xmlns:p14="http://schemas.microsoft.com/office/powerpoint/2010/main" val="2957069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18BEA87-59F5-6642-9D7E-0E6B0B47139F}"/>
              </a:ext>
            </a:extLst>
          </p:cNvPr>
          <p:cNvSpPr>
            <a:spLocks noGrp="1"/>
          </p:cNvSpPr>
          <p:nvPr>
            <p:ph type="ctrTitle"/>
          </p:nvPr>
        </p:nvSpPr>
        <p:spPr>
          <a:xfrm>
            <a:off x="754168" y="62600"/>
            <a:ext cx="4595071" cy="734272"/>
          </a:xfrm>
        </p:spPr>
        <p:txBody>
          <a:bodyPr vert="horz" lIns="91440" tIns="45720" rIns="91440" bIns="45720" rtlCol="0" anchor="ctr">
            <a:normAutofit/>
          </a:bodyPr>
          <a:lstStyle/>
          <a:p>
            <a:pPr algn="l"/>
            <a:r>
              <a:rPr lang="en-US" sz="1800" b="1" dirty="0">
                <a:solidFill>
                  <a:schemeClr val="tx1"/>
                </a:solidFill>
                <a:latin typeface="+mj-lt"/>
                <a:ea typeface="+mj-ea"/>
              </a:rPr>
              <a:t>LESSONS LEARNED FROM COVID-19 (</a:t>
            </a:r>
            <a:r>
              <a:rPr lang="en-US" sz="1100" b="1" dirty="0">
                <a:solidFill>
                  <a:schemeClr val="tx1"/>
                </a:solidFill>
                <a:latin typeface="+mj-lt"/>
                <a:ea typeface="+mj-ea"/>
              </a:rPr>
              <a:t>Priyanka et al.,2020)</a:t>
            </a:r>
          </a:p>
        </p:txBody>
      </p:sp>
      <p:sp>
        <p:nvSpPr>
          <p:cNvPr id="3" name="Content Placeholder 2">
            <a:extLst>
              <a:ext uri="{FF2B5EF4-FFF2-40B4-BE49-F238E27FC236}">
                <a16:creationId xmlns:a16="http://schemas.microsoft.com/office/drawing/2014/main" id="{7427A1F7-DDE9-9A41-A0DF-1C63F65943B8}"/>
              </a:ext>
            </a:extLst>
          </p:cNvPr>
          <p:cNvSpPr>
            <a:spLocks noGrp="1"/>
          </p:cNvSpPr>
          <p:nvPr>
            <p:ph idx="13"/>
          </p:nvPr>
        </p:nvSpPr>
        <p:spPr>
          <a:xfrm>
            <a:off x="211667" y="695617"/>
            <a:ext cx="5566316" cy="5501984"/>
          </a:xfrm>
        </p:spPr>
        <p:txBody>
          <a:bodyPr vert="horz" lIns="91440" tIns="45720" rIns="91440" bIns="45720" rtlCol="0">
            <a:normAutofit/>
          </a:bodyPr>
          <a:lstStyle/>
          <a:p>
            <a:pPr>
              <a:buFont typeface="Arial" panose="020B0604020202020204" pitchFamily="34" charset="0"/>
              <a:buChar char="•"/>
            </a:pPr>
            <a:r>
              <a:rPr lang="en-US" sz="2000" i="1" dirty="0">
                <a:solidFill>
                  <a:schemeClr val="tx1"/>
                </a:solidFill>
                <a:latin typeface="+mn-lt"/>
              </a:rPr>
              <a:t>Transformation of the Healthcare Sector</a:t>
            </a:r>
          </a:p>
          <a:p>
            <a:pPr>
              <a:buFont typeface="Arial" panose="020B0604020202020204" pitchFamily="34" charset="0"/>
              <a:buChar char="•"/>
            </a:pPr>
            <a:r>
              <a:rPr lang="en-GB" sz="1100" dirty="0">
                <a:solidFill>
                  <a:schemeClr val="tx1"/>
                </a:solidFill>
              </a:rPr>
              <a:t>COVID-19 has made us understand the value of good health and the significance of the healthcare sector</a:t>
            </a:r>
          </a:p>
          <a:p>
            <a:pPr>
              <a:buFont typeface="Arial" panose="020B0604020202020204" pitchFamily="34" charset="0"/>
              <a:buChar char="•"/>
            </a:pPr>
            <a:r>
              <a:rPr lang="en-GB" sz="1100" dirty="0">
                <a:solidFill>
                  <a:schemeClr val="tx1"/>
                </a:solidFill>
              </a:rPr>
              <a:t>The need for </a:t>
            </a:r>
            <a:r>
              <a:rPr lang="en-GB" sz="1100" b="1" u="sng" dirty="0">
                <a:solidFill>
                  <a:schemeClr val="tx1"/>
                </a:solidFill>
              </a:rPr>
              <a:t>centralized patient records </a:t>
            </a:r>
            <a:r>
              <a:rPr lang="en-GB" sz="1100" dirty="0">
                <a:solidFill>
                  <a:schemeClr val="tx1"/>
                </a:solidFill>
              </a:rPr>
              <a:t>is felt as medical staff treating COVID-19 patients find it difficult to track some of the patients, especially when they are transferred from one medical institution to another for better observation and care</a:t>
            </a:r>
          </a:p>
          <a:p>
            <a:pPr>
              <a:buFont typeface="Arial" panose="020B0604020202020204" pitchFamily="34" charset="0"/>
              <a:buChar char="•"/>
            </a:pPr>
            <a:r>
              <a:rPr lang="en-GB" sz="1100" dirty="0">
                <a:solidFill>
                  <a:schemeClr val="tx1"/>
                </a:solidFill>
              </a:rPr>
              <a:t>The healthcare sector </a:t>
            </a:r>
            <a:r>
              <a:rPr lang="en-GB" sz="1100" b="1" u="sng" dirty="0">
                <a:solidFill>
                  <a:schemeClr val="tx1"/>
                </a:solidFill>
              </a:rPr>
              <a:t>must start digitalizing all their processes and records </a:t>
            </a:r>
            <a:r>
              <a:rPr lang="en-GB" sz="1100" dirty="0">
                <a:solidFill>
                  <a:schemeClr val="tx1"/>
                </a:solidFill>
              </a:rPr>
              <a:t>so that treatment is efficient and medical staff does not have to be burdened by tracking medical paper records</a:t>
            </a:r>
          </a:p>
          <a:p>
            <a:pPr>
              <a:buFont typeface="Arial" panose="020B0604020202020204" pitchFamily="34" charset="0"/>
              <a:buChar char="•"/>
            </a:pPr>
            <a:r>
              <a:rPr lang="en-GB" sz="1100" dirty="0">
                <a:solidFill>
                  <a:schemeClr val="tx1"/>
                </a:solidFill>
              </a:rPr>
              <a:t>Upgrading digital infrastructure in medical institutions would become essential once the healthcare sector goes digital</a:t>
            </a:r>
          </a:p>
          <a:p>
            <a:pPr>
              <a:buFont typeface="Arial" panose="020B0604020202020204" pitchFamily="34" charset="0"/>
              <a:buChar char="•"/>
            </a:pPr>
            <a:r>
              <a:rPr lang="en-GB" sz="1100" dirty="0">
                <a:solidFill>
                  <a:schemeClr val="tx1"/>
                </a:solidFill>
              </a:rPr>
              <a:t>Proper </a:t>
            </a:r>
            <a:r>
              <a:rPr lang="en-GB" sz="1100" b="1" u="sng" dirty="0">
                <a:solidFill>
                  <a:schemeClr val="tx1"/>
                </a:solidFill>
              </a:rPr>
              <a:t>security technologies</a:t>
            </a:r>
            <a:r>
              <a:rPr lang="en-GB" sz="1100" dirty="0">
                <a:solidFill>
                  <a:schemeClr val="tx1"/>
                </a:solidFill>
              </a:rPr>
              <a:t>, controls and administration should be put in place to </a:t>
            </a:r>
            <a:r>
              <a:rPr lang="en-GB" sz="1100" b="1" u="sng" dirty="0">
                <a:solidFill>
                  <a:schemeClr val="tx1"/>
                </a:solidFill>
              </a:rPr>
              <a:t>ensure a secure and robust environment </a:t>
            </a:r>
            <a:r>
              <a:rPr lang="en-GB" sz="1100" dirty="0">
                <a:solidFill>
                  <a:schemeClr val="tx1"/>
                </a:solidFill>
              </a:rPr>
              <a:t>for their operations and processes</a:t>
            </a:r>
          </a:p>
          <a:p>
            <a:pPr algn="just">
              <a:buFont typeface="Arial" panose="020B0604020202020204" pitchFamily="34" charset="0"/>
              <a:buChar char="•"/>
            </a:pPr>
            <a:r>
              <a:rPr lang="en-GB" sz="1100" dirty="0">
                <a:solidFill>
                  <a:schemeClr val="tx1"/>
                </a:solidFill>
              </a:rPr>
              <a:t>The COVID-19 pandemic has contributed to the emergence and growth of </a:t>
            </a:r>
            <a:r>
              <a:rPr lang="en-GB" sz="1100" b="1" u="sng" dirty="0">
                <a:solidFill>
                  <a:schemeClr val="tx1"/>
                </a:solidFill>
              </a:rPr>
              <a:t>e- doctor and e-pharmacy services that enable people to consult a doctor or pharmacist, get a prescription, get medical products or simply get health advice </a:t>
            </a:r>
            <a:r>
              <a:rPr lang="en-GB" sz="1100" dirty="0">
                <a:solidFill>
                  <a:schemeClr val="tx1"/>
                </a:solidFill>
              </a:rPr>
              <a:t>- all from the comfort of their homes via smart gadgets</a:t>
            </a:r>
          </a:p>
          <a:p>
            <a:pPr>
              <a:buFont typeface="Arial" panose="020B0604020202020204" pitchFamily="34" charset="0"/>
              <a:buChar char="•"/>
            </a:pPr>
            <a:r>
              <a:rPr lang="en-US" sz="2000" i="1" dirty="0">
                <a:solidFill>
                  <a:schemeClr val="tx1"/>
                </a:solidFill>
                <a:latin typeface="+mn-lt"/>
              </a:rPr>
              <a:t>Cybersecurity is a Priority </a:t>
            </a:r>
          </a:p>
          <a:p>
            <a:pPr>
              <a:buFont typeface="Arial" panose="020B0604020202020204" pitchFamily="34" charset="0"/>
              <a:buChar char="•"/>
            </a:pPr>
            <a:r>
              <a:rPr lang="en-GB" sz="1100" dirty="0">
                <a:solidFill>
                  <a:schemeClr val="tx1"/>
                </a:solidFill>
              </a:rPr>
              <a:t>Coronavirus-themed cyberattacks are a huge hit, with </a:t>
            </a:r>
            <a:r>
              <a:rPr lang="en-GB" sz="1100" u="sng" dirty="0">
                <a:solidFill>
                  <a:schemeClr val="tx1"/>
                </a:solidFill>
              </a:rPr>
              <a:t>phishing scams leading the troop </a:t>
            </a:r>
          </a:p>
          <a:p>
            <a:pPr>
              <a:buFont typeface="Arial" panose="020B0604020202020204" pitchFamily="34" charset="0"/>
              <a:buChar char="•"/>
            </a:pPr>
            <a:r>
              <a:rPr lang="en-GB" sz="1100" dirty="0">
                <a:solidFill>
                  <a:schemeClr val="tx1"/>
                </a:solidFill>
              </a:rPr>
              <a:t>In worse case scenarios, heartless, </a:t>
            </a:r>
            <a:r>
              <a:rPr lang="en-GB" sz="1100" dirty="0" err="1">
                <a:solidFill>
                  <a:schemeClr val="tx1"/>
                </a:solidFill>
              </a:rPr>
              <a:t>ethicless</a:t>
            </a:r>
            <a:r>
              <a:rPr lang="en-GB" sz="1100" dirty="0">
                <a:solidFill>
                  <a:schemeClr val="tx1"/>
                </a:solidFill>
              </a:rPr>
              <a:t> hackers target the healthcare sector to </a:t>
            </a:r>
            <a:r>
              <a:rPr lang="en-GB" sz="1100" u="sng" dirty="0">
                <a:solidFill>
                  <a:schemeClr val="tx1"/>
                </a:solidFill>
              </a:rPr>
              <a:t>exploit medical resources and deny access to critical care systems that can cause deaths </a:t>
            </a:r>
          </a:p>
          <a:p>
            <a:pPr>
              <a:buFont typeface="Arial" panose="020B0604020202020204" pitchFamily="34" charset="0"/>
              <a:buChar char="•"/>
            </a:pPr>
            <a:r>
              <a:rPr lang="en-GB" sz="1100" dirty="0">
                <a:solidFill>
                  <a:schemeClr val="tx1"/>
                </a:solidFill>
              </a:rPr>
              <a:t>The centre of attention for hackers during COVID-19 is online meeting and collaboration platforms. Since everyone is </a:t>
            </a:r>
            <a:r>
              <a:rPr lang="en-GB" sz="1100" u="sng" dirty="0">
                <a:solidFill>
                  <a:schemeClr val="tx1"/>
                </a:solidFill>
              </a:rPr>
              <a:t>working from home</a:t>
            </a:r>
            <a:r>
              <a:rPr lang="en-GB" sz="1100" dirty="0">
                <a:solidFill>
                  <a:schemeClr val="tx1"/>
                </a:solidFill>
              </a:rPr>
              <a:t>, </a:t>
            </a:r>
            <a:r>
              <a:rPr lang="en-GB" sz="1100" u="sng" dirty="0">
                <a:solidFill>
                  <a:schemeClr val="tx1"/>
                </a:solidFill>
              </a:rPr>
              <a:t>meetings are conducted online</a:t>
            </a:r>
            <a:r>
              <a:rPr lang="en-GB" sz="1100" dirty="0">
                <a:solidFill>
                  <a:schemeClr val="tx1"/>
                </a:solidFill>
              </a:rPr>
              <a:t>, and utilizing some of the popular </a:t>
            </a:r>
            <a:r>
              <a:rPr lang="en-GB" sz="1100" u="sng" dirty="0">
                <a:solidFill>
                  <a:schemeClr val="tx1"/>
                </a:solidFill>
              </a:rPr>
              <a:t>online services/tools narrows down the scope for hackers</a:t>
            </a:r>
            <a:r>
              <a:rPr lang="en-GB" sz="1100" dirty="0">
                <a:solidFill>
                  <a:schemeClr val="tx1"/>
                </a:solidFill>
              </a:rPr>
              <a:t>. </a:t>
            </a:r>
          </a:p>
          <a:p>
            <a:pPr>
              <a:buFont typeface="Arial" panose="020B0604020202020204" pitchFamily="34" charset="0"/>
              <a:buChar char="•"/>
            </a:pPr>
            <a:endParaRPr lang="en-US" sz="1100" dirty="0">
              <a:solidFill>
                <a:schemeClr val="tx1"/>
              </a:solidFill>
            </a:endParaRPr>
          </a:p>
          <a:p>
            <a:pPr marL="0" indent="0">
              <a:buNone/>
            </a:pPr>
            <a:endParaRPr lang="en-US" sz="2000" i="1" dirty="0">
              <a:solidFill>
                <a:schemeClr val="tx1"/>
              </a:solidFill>
              <a:latin typeface="+mn-lt"/>
            </a:endParaRPr>
          </a:p>
          <a:p>
            <a:pPr>
              <a:buFont typeface="Arial" panose="020B0604020202020204" pitchFamily="34" charset="0"/>
              <a:buChar char="•"/>
            </a:pPr>
            <a:endParaRPr lang="en-US" sz="2000" i="1" dirty="0">
              <a:solidFill>
                <a:schemeClr val="tx1"/>
              </a:solidFill>
              <a:latin typeface="+mn-lt"/>
            </a:endParaRPr>
          </a:p>
          <a:p>
            <a:pPr>
              <a:buFont typeface="Arial" panose="020B0604020202020204" pitchFamily="34" charset="0"/>
              <a:buChar char="•"/>
            </a:pPr>
            <a:endParaRPr lang="en-US" sz="2000" i="1" dirty="0">
              <a:solidFill>
                <a:schemeClr val="tx1"/>
              </a:solidFill>
              <a:latin typeface="+mn-lt"/>
            </a:endParaRPr>
          </a:p>
          <a:p>
            <a:pPr>
              <a:buFont typeface="Arial" panose="020B0604020202020204" pitchFamily="34" charset="0"/>
              <a:buChar char="•"/>
            </a:pPr>
            <a:endParaRPr lang="en-US" sz="2000" i="1" dirty="0">
              <a:solidFill>
                <a:schemeClr val="tx1"/>
              </a:solidFill>
              <a:latin typeface="+mn-lt"/>
            </a:endParaRPr>
          </a:p>
          <a:p>
            <a:pPr>
              <a:buFont typeface="Arial" panose="020B0604020202020204" pitchFamily="34" charset="0"/>
              <a:buChar char="•"/>
            </a:pPr>
            <a:endParaRPr lang="en-US" sz="2000" i="1" dirty="0">
              <a:solidFill>
                <a:schemeClr val="tx1"/>
              </a:solidFill>
              <a:latin typeface="+mn-lt"/>
            </a:endParaRPr>
          </a:p>
          <a:p>
            <a:pPr>
              <a:buFont typeface="Arial" panose="020B0604020202020204" pitchFamily="34" charset="0"/>
              <a:buChar char="•"/>
            </a:pPr>
            <a:endParaRPr lang="en-US" sz="2000" i="1" dirty="0">
              <a:solidFill>
                <a:schemeClr val="tx1"/>
              </a:solidFill>
              <a:latin typeface="+mn-lt"/>
            </a:endParaRPr>
          </a:p>
          <a:p>
            <a:pPr marL="0">
              <a:buFont typeface="Arial" panose="020B0604020202020204" pitchFamily="34" charset="0"/>
              <a:buChar char="•"/>
            </a:pPr>
            <a:endParaRPr lang="en-US" sz="2000" i="1" dirty="0">
              <a:solidFill>
                <a:schemeClr val="tx1"/>
              </a:solidFill>
              <a:latin typeface="+mn-lt"/>
            </a:endParaRPr>
          </a:p>
          <a:p>
            <a:pPr>
              <a:buFont typeface="Arial" panose="020B0604020202020204" pitchFamily="34" charset="0"/>
              <a:buChar char="•"/>
            </a:pPr>
            <a:endParaRPr lang="en-US" sz="2000" dirty="0">
              <a:solidFill>
                <a:schemeClr val="tx1"/>
              </a:solidFill>
              <a:latin typeface="+mn-lt"/>
            </a:endParaRPr>
          </a:p>
          <a:p>
            <a:pPr>
              <a:buFont typeface="Arial" panose="020B0604020202020204" pitchFamily="34" charset="0"/>
              <a:buChar char="•"/>
            </a:pPr>
            <a:endParaRPr lang="en-US" sz="2000" dirty="0">
              <a:solidFill>
                <a:schemeClr val="tx1"/>
              </a:solidFill>
              <a:latin typeface="+mn-lt"/>
            </a:endParaRPr>
          </a:p>
        </p:txBody>
      </p:sp>
      <p:sp>
        <p:nvSpPr>
          <p:cNvPr id="23" name="Rectangle 22">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0854A0F2-990F-8D41-8793-95A41E1464C2}"/>
              </a:ext>
            </a:extLst>
          </p:cNvPr>
          <p:cNvSpPr>
            <a:spLocks noGrp="1"/>
          </p:cNvSpPr>
          <p:nvPr>
            <p:ph type="sldNum" sz="quarter" idx="4"/>
          </p:nvPr>
        </p:nvSpPr>
        <p:spPr>
          <a:xfrm>
            <a:off x="10572750" y="6355080"/>
            <a:ext cx="1306147" cy="365125"/>
          </a:xfrm>
        </p:spPr>
        <p:txBody>
          <a:bodyPr vert="horz" lIns="91440" tIns="45720" rIns="91440" bIns="45720" rtlCol="0" anchor="ctr">
            <a:normAutofit/>
          </a:bodyPr>
          <a:lstStyle/>
          <a:p>
            <a:pPr defTabSz="914400">
              <a:spcAft>
                <a:spcPts val="600"/>
              </a:spcAft>
            </a:pPr>
            <a:fld id="{CC526A9B-8C67-7942-98DE-0DB5C5796EA1}" type="slidenum">
              <a:rPr lang="en-US">
                <a:solidFill>
                  <a:prstClr val="black">
                    <a:alpha val="80000"/>
                  </a:prstClr>
                </a:solidFill>
              </a:rPr>
              <a:pPr defTabSz="914400">
                <a:spcAft>
                  <a:spcPts val="600"/>
                </a:spcAft>
              </a:pPr>
              <a:t>8</a:t>
            </a:fld>
            <a:endParaRPr lang="en-US">
              <a:solidFill>
                <a:prstClr val="black">
                  <a:alpha val="80000"/>
                </a:prstClr>
              </a:solidFill>
            </a:endParaRPr>
          </a:p>
        </p:txBody>
      </p:sp>
      <p:sp>
        <p:nvSpPr>
          <p:cNvPr id="4" name="Date Placeholder 3">
            <a:extLst>
              <a:ext uri="{FF2B5EF4-FFF2-40B4-BE49-F238E27FC236}">
                <a16:creationId xmlns:a16="http://schemas.microsoft.com/office/drawing/2014/main" id="{E74F95DF-C20E-3E45-B5E7-CA1D9A38A65F}"/>
              </a:ext>
            </a:extLst>
          </p:cNvPr>
          <p:cNvSpPr>
            <a:spLocks noGrp="1"/>
          </p:cNvSpPr>
          <p:nvPr>
            <p:ph type="dt" sz="half" idx="2"/>
          </p:nvPr>
        </p:nvSpPr>
        <p:spPr>
          <a:xfrm>
            <a:off x="6420908" y="6355080"/>
            <a:ext cx="1361896" cy="365125"/>
          </a:xfrm>
        </p:spPr>
        <p:txBody>
          <a:bodyPr vert="horz" lIns="91440" tIns="45720" rIns="91440" bIns="45720" rtlCol="0" anchor="ctr">
            <a:normAutofit/>
          </a:bodyPr>
          <a:lstStyle/>
          <a:p>
            <a:pPr defTabSz="914400">
              <a:spcAft>
                <a:spcPts val="600"/>
              </a:spcAft>
            </a:pPr>
            <a:fld id="{D0879074-E1B1-7140-A7F3-9ACA2988DBF7}" type="datetime1">
              <a:rPr lang="en-US">
                <a:solidFill>
                  <a:prstClr val="black">
                    <a:alpha val="80000"/>
                  </a:prstClr>
                </a:solidFill>
              </a:rPr>
              <a:pPr defTabSz="914400">
                <a:spcAft>
                  <a:spcPts val="600"/>
                </a:spcAft>
              </a:pPr>
              <a:t>6/23/20</a:t>
            </a:fld>
            <a:endParaRPr lang="en-US">
              <a:solidFill>
                <a:prstClr val="black">
                  <a:alpha val="80000"/>
                </a:prstClr>
              </a:solidFill>
            </a:endParaRPr>
          </a:p>
        </p:txBody>
      </p:sp>
      <p:sp>
        <p:nvSpPr>
          <p:cNvPr id="27" name="Rectangle 26">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A screenshot of a cell phone&#10;&#10;Description automatically generated">
            <a:extLst>
              <a:ext uri="{FF2B5EF4-FFF2-40B4-BE49-F238E27FC236}">
                <a16:creationId xmlns:a16="http://schemas.microsoft.com/office/drawing/2014/main" id="{01F08F7C-8A68-9E43-88FF-EE3B5DB924BF}"/>
              </a:ext>
            </a:extLst>
          </p:cNvPr>
          <p:cNvPicPr>
            <a:picLocks noChangeAspect="1"/>
          </p:cNvPicPr>
          <p:nvPr/>
        </p:nvPicPr>
        <p:blipFill>
          <a:blip r:embed="rId2"/>
          <a:stretch>
            <a:fillRect/>
          </a:stretch>
        </p:blipFill>
        <p:spPr>
          <a:xfrm>
            <a:off x="7092776" y="321734"/>
            <a:ext cx="1258744" cy="2739814"/>
          </a:xfrm>
          <a:prstGeom prst="rect">
            <a:avLst/>
          </a:prstGeom>
        </p:spPr>
      </p:pic>
      <p:sp>
        <p:nvSpPr>
          <p:cNvPr id="29" name="Rectangle 28">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descr="A screenshot of a cell phone&#10;&#10;Description automatically generated">
            <a:extLst>
              <a:ext uri="{FF2B5EF4-FFF2-40B4-BE49-F238E27FC236}">
                <a16:creationId xmlns:a16="http://schemas.microsoft.com/office/drawing/2014/main" id="{5021AF6D-F72C-204A-B7C6-64CFC9445559}"/>
              </a:ext>
            </a:extLst>
          </p:cNvPr>
          <p:cNvPicPr>
            <a:picLocks noChangeAspect="1"/>
          </p:cNvPicPr>
          <p:nvPr/>
        </p:nvPicPr>
        <p:blipFill>
          <a:blip r:embed="rId3"/>
          <a:stretch>
            <a:fillRect/>
          </a:stretch>
        </p:blipFill>
        <p:spPr>
          <a:xfrm>
            <a:off x="9664593" y="321733"/>
            <a:ext cx="1689207" cy="2912533"/>
          </a:xfrm>
          <a:prstGeom prst="rect">
            <a:avLst/>
          </a:prstGeom>
        </p:spPr>
      </p:pic>
      <p:pic>
        <p:nvPicPr>
          <p:cNvPr id="15" name="Picture 14">
            <a:extLst>
              <a:ext uri="{FF2B5EF4-FFF2-40B4-BE49-F238E27FC236}">
                <a16:creationId xmlns:a16="http://schemas.microsoft.com/office/drawing/2014/main" id="{82DBB07B-4E7D-5C49-9CE7-813B8B42C137}"/>
              </a:ext>
            </a:extLst>
          </p:cNvPr>
          <p:cNvPicPr>
            <a:picLocks noChangeAspect="1"/>
          </p:cNvPicPr>
          <p:nvPr/>
        </p:nvPicPr>
        <p:blipFill rotWithShape="1">
          <a:blip r:embed="rId4">
            <a:extLst>
              <a:ext uri="{28A0092B-C50C-407E-A947-70E740481C1C}">
                <a14:useLocalDpi xmlns:a14="http://schemas.microsoft.com/office/drawing/2010/main" val="0"/>
              </a:ext>
            </a:extLst>
          </a:blip>
          <a:srcRect l="4047" t="12619" r="12042" b="1810"/>
          <a:stretch/>
        </p:blipFill>
        <p:spPr>
          <a:xfrm>
            <a:off x="6420908" y="3634950"/>
            <a:ext cx="5305425" cy="2628689"/>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008360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D4ED2-4E8D-2D43-9D66-1D1C798E89B3}"/>
              </a:ext>
            </a:extLst>
          </p:cNvPr>
          <p:cNvSpPr>
            <a:spLocks noGrp="1"/>
          </p:cNvSpPr>
          <p:nvPr>
            <p:ph type="title"/>
          </p:nvPr>
        </p:nvSpPr>
        <p:spPr>
          <a:xfrm>
            <a:off x="5958673" y="4429690"/>
            <a:ext cx="5341626" cy="866833"/>
          </a:xfrm>
        </p:spPr>
        <p:txBody>
          <a:bodyPr>
            <a:normAutofit/>
          </a:bodyPr>
          <a:lstStyle/>
          <a:p>
            <a:r>
              <a:rPr lang="en-GB" sz="2700" dirty="0">
                <a:latin typeface="+mn-lt"/>
              </a:rPr>
              <a:t>Webinar</a:t>
            </a:r>
            <a:br>
              <a:rPr lang="en-GB" sz="2700" dirty="0">
                <a:latin typeface="+mn-lt"/>
              </a:rPr>
            </a:br>
            <a:r>
              <a:rPr lang="en-GB" sz="2700" dirty="0">
                <a:latin typeface="+mn-lt"/>
              </a:rPr>
              <a:t>23rd June 2020</a:t>
            </a:r>
            <a:endParaRPr lang="en-GB" sz="3600" dirty="0">
              <a:latin typeface="+mn-lt"/>
            </a:endParaRPr>
          </a:p>
        </p:txBody>
      </p:sp>
      <p:pic>
        <p:nvPicPr>
          <p:cNvPr id="9" name="Picture 2" descr="EU">
            <a:extLst>
              <a:ext uri="{FF2B5EF4-FFF2-40B4-BE49-F238E27FC236}">
                <a16:creationId xmlns:a16="http://schemas.microsoft.com/office/drawing/2014/main" id="{E21F5276-1B99-6844-9904-720FE06D6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0299" y="5793901"/>
            <a:ext cx="590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tangolo 14">
            <a:extLst>
              <a:ext uri="{FF2B5EF4-FFF2-40B4-BE49-F238E27FC236}">
                <a16:creationId xmlns:a16="http://schemas.microsoft.com/office/drawing/2014/main" id="{A6FC4F83-663C-714D-9E91-B397E71DDE73}"/>
              </a:ext>
            </a:extLst>
          </p:cNvPr>
          <p:cNvSpPr>
            <a:spLocks noChangeArrowheads="1"/>
          </p:cNvSpPr>
          <p:nvPr/>
        </p:nvSpPr>
        <p:spPr bwMode="auto">
          <a:xfrm>
            <a:off x="6513760" y="5779613"/>
            <a:ext cx="47801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fontAlgn="base">
              <a:spcBef>
                <a:spcPct val="0"/>
              </a:spcBef>
              <a:spcAft>
                <a:spcPct val="0"/>
              </a:spcAft>
            </a:pPr>
            <a:r>
              <a:rPr lang="en-US" altLang="x-none" sz="1200" dirty="0">
                <a:solidFill>
                  <a:prstClr val="black"/>
                </a:solidFill>
                <a:latin typeface="Calibri" charset="0"/>
              </a:rPr>
              <a:t>Funded </a:t>
            </a:r>
            <a:r>
              <a:rPr lang="en-US" altLang="x-none" sz="1200" kern="1200" dirty="0">
                <a:solidFill>
                  <a:prstClr val="black"/>
                </a:solidFill>
                <a:latin typeface="Calibri" charset="0"/>
                <a:ea typeface="ＭＳ Ｐゴシック" charset="-128"/>
                <a:cs typeface="+mn-cs"/>
              </a:rPr>
              <a:t>by the </a:t>
            </a:r>
            <a:r>
              <a:rPr lang="en-GB" sz="1200" kern="1200" dirty="0">
                <a:solidFill>
                  <a:prstClr val="black"/>
                </a:solidFill>
                <a:latin typeface="Calibri" charset="0"/>
                <a:ea typeface="ＭＳ Ｐゴシック" charset="-128"/>
                <a:cs typeface="+mn-cs"/>
              </a:rPr>
              <a:t>European Union’s Horizon 2020 </a:t>
            </a:r>
            <a:br>
              <a:rPr lang="en-GB" sz="1200" kern="1200" dirty="0">
                <a:solidFill>
                  <a:prstClr val="black"/>
                </a:solidFill>
                <a:latin typeface="Calibri" charset="0"/>
                <a:ea typeface="ＭＳ Ｐゴシック" charset="-128"/>
                <a:cs typeface="+mn-cs"/>
              </a:rPr>
            </a:br>
            <a:r>
              <a:rPr lang="en-GB" sz="1200" kern="1200" dirty="0">
                <a:solidFill>
                  <a:prstClr val="black"/>
                </a:solidFill>
                <a:latin typeface="Calibri" charset="0"/>
                <a:ea typeface="ＭＳ Ｐゴシック" charset="-128"/>
                <a:cs typeface="+mn-cs"/>
              </a:rPr>
              <a:t>Research and Innovation Programme, under Grant Agreement no 826293</a:t>
            </a:r>
            <a:endParaRPr lang="en-US" altLang="x-none" sz="1200" dirty="0">
              <a:solidFill>
                <a:prstClr val="black"/>
              </a:solidFill>
              <a:latin typeface="Calibri" charset="0"/>
            </a:endParaRPr>
          </a:p>
        </p:txBody>
      </p:sp>
      <p:sp>
        <p:nvSpPr>
          <p:cNvPr id="12" name="Segnaposto piè di pagina 4">
            <a:extLst>
              <a:ext uri="{FF2B5EF4-FFF2-40B4-BE49-F238E27FC236}">
                <a16:creationId xmlns:a16="http://schemas.microsoft.com/office/drawing/2014/main" id="{D01207D2-CE83-2B40-9687-19513E4610B1}"/>
              </a:ext>
            </a:extLst>
          </p:cNvPr>
          <p:cNvSpPr txBox="1">
            <a:spLocks/>
          </p:cNvSpPr>
          <p:nvPr/>
        </p:nvSpPr>
        <p:spPr bwMode="auto">
          <a:xfrm>
            <a:off x="487180" y="2348796"/>
            <a:ext cx="11349784" cy="145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3200">
                <a:solidFill>
                  <a:schemeClr val="tx1"/>
                </a:solidFill>
                <a:latin typeface="Calibri" charset="0"/>
                <a:ea typeface="ＭＳ Ｐゴシック" charset="-128"/>
              </a:defRPr>
            </a:lvl1pPr>
            <a:lvl2pPr marL="742950" indent="-285750">
              <a:spcBef>
                <a:spcPct val="20000"/>
              </a:spcBef>
              <a:buBlip>
                <a:blip r:embed="rId3"/>
              </a:buBlip>
              <a:defRPr sz="2800">
                <a:solidFill>
                  <a:schemeClr val="tx1"/>
                </a:solidFill>
                <a:latin typeface="Calibri" charset="0"/>
                <a:ea typeface="ＭＳ Ｐゴシック" charset="-128"/>
              </a:defRPr>
            </a:lvl2pPr>
            <a:lvl3pPr marL="1143000" indent="-228600">
              <a:spcBef>
                <a:spcPct val="20000"/>
              </a:spcBef>
              <a:buBlip>
                <a:blip r:embed="rId3"/>
              </a:buBlip>
              <a:defRPr sz="2400">
                <a:solidFill>
                  <a:schemeClr val="tx1"/>
                </a:solidFill>
                <a:latin typeface="Calibri" charset="0"/>
                <a:ea typeface="ＭＳ Ｐゴシック" charset="-128"/>
              </a:defRPr>
            </a:lvl3pPr>
            <a:lvl4pPr marL="1600200" indent="-228600">
              <a:spcBef>
                <a:spcPct val="20000"/>
              </a:spcBef>
              <a:buBlip>
                <a:blip r:embed="rId3"/>
              </a:buBlip>
              <a:defRPr sz="2000">
                <a:solidFill>
                  <a:schemeClr val="tx1"/>
                </a:solidFill>
                <a:latin typeface="Calibri" charset="0"/>
                <a:ea typeface="ＭＳ Ｐゴシック" charset="-128"/>
              </a:defRPr>
            </a:lvl4pPr>
            <a:lvl5pPr marL="2057400" indent="-228600">
              <a:spcBef>
                <a:spcPct val="20000"/>
              </a:spcBef>
              <a:buBlip>
                <a:blip r:embed="rId3"/>
              </a:buBlip>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Blip>
                <a:blip r:embed="rId3"/>
              </a:buBlip>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Blip>
                <a:blip r:embed="rId3"/>
              </a:buBlip>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Blip>
                <a:blip r:embed="rId3"/>
              </a:buBlip>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Blip>
                <a:blip r:embed="rId3"/>
              </a:buBlip>
              <a:defRPr sz="2000">
                <a:solidFill>
                  <a:schemeClr val="tx1"/>
                </a:solidFill>
                <a:latin typeface="Calibri" charset="0"/>
                <a:ea typeface="ＭＳ Ｐゴシック" charset="-128"/>
              </a:defRPr>
            </a:lvl9pPr>
          </a:lstStyle>
          <a:p>
            <a:pPr lvl="0" algn="ctr" defTabSz="914400" fontAlgn="base">
              <a:spcBef>
                <a:spcPct val="0"/>
              </a:spcBef>
              <a:spcAft>
                <a:spcPct val="0"/>
              </a:spcAft>
              <a:buNone/>
              <a:defRPr/>
            </a:pPr>
            <a:r>
              <a:rPr lang="en-GB" sz="2800" kern="0" dirty="0">
                <a:solidFill>
                  <a:srgbClr val="000000"/>
                </a:solidFill>
                <a:latin typeface="+mn-lt"/>
              </a:rPr>
              <a:t>Cybersecurity and COVID-19: Experiences from the frontline</a:t>
            </a:r>
            <a:endParaRPr lang="en-GB" altLang="x-none" sz="2800" kern="0" dirty="0">
              <a:solidFill>
                <a:srgbClr val="000000"/>
              </a:solidFill>
              <a:latin typeface="+mn-lt"/>
            </a:endParaRPr>
          </a:p>
          <a:p>
            <a:pPr lvl="0" algn="ctr" defTabSz="914400" fontAlgn="base">
              <a:spcBef>
                <a:spcPct val="0"/>
              </a:spcBef>
              <a:spcAft>
                <a:spcPct val="0"/>
              </a:spcAft>
              <a:buNone/>
              <a:defRPr/>
            </a:pPr>
            <a:r>
              <a:rPr lang="en-GB" altLang="x-none" sz="2800" b="1" kern="0" dirty="0">
                <a:solidFill>
                  <a:srgbClr val="000000"/>
                </a:solidFill>
                <a:latin typeface="+mn-lt"/>
              </a:rPr>
              <a:t>IT Healthcare Readiness in the Face of Cyber Risks in EU Hospitals</a:t>
            </a:r>
            <a:endParaRPr kumimoji="0" lang="en-GB" altLang="x-none" sz="2800" b="1" i="0" u="none" strike="noStrike" kern="0" cap="none" spc="0" normalizeH="0" baseline="0" noProof="0" dirty="0">
              <a:ln>
                <a:noFill/>
              </a:ln>
              <a:solidFill>
                <a:srgbClr val="000000"/>
              </a:solidFill>
              <a:effectLst/>
              <a:uLnTx/>
              <a:uFillTx/>
              <a:latin typeface="+mn-lt"/>
              <a:ea typeface="ＭＳ Ｐゴシック" charset="-128"/>
            </a:endParaRPr>
          </a:p>
        </p:txBody>
      </p:sp>
      <p:sp>
        <p:nvSpPr>
          <p:cNvPr id="13" name="Title 1">
            <a:extLst>
              <a:ext uri="{FF2B5EF4-FFF2-40B4-BE49-F238E27FC236}">
                <a16:creationId xmlns:a16="http://schemas.microsoft.com/office/drawing/2014/main" id="{3BB5B1F3-BEA0-4144-ABA5-C04F5BCF220E}"/>
              </a:ext>
            </a:extLst>
          </p:cNvPr>
          <p:cNvSpPr txBox="1">
            <a:spLocks/>
          </p:cNvSpPr>
          <p:nvPr/>
        </p:nvSpPr>
        <p:spPr>
          <a:xfrm>
            <a:off x="487180" y="4508168"/>
            <a:ext cx="4349862" cy="866833"/>
          </a:xfrm>
          <a:prstGeom prst="rect">
            <a:avLst/>
          </a:prstGeom>
        </p:spPr>
        <p:txBody>
          <a:bodyPr vert="horz" lIns="91440" tIns="45720" rIns="91440" bIns="45720" rtlCol="0" anchor="ctr">
            <a:normAutofit fontScale="97500"/>
          </a:bodyPr>
          <a:lstStyle>
            <a:lvl1pPr algn="r" defTabSz="914400" rtl="0" eaLnBrk="1" latinLnBrk="0" hangingPunct="1">
              <a:lnSpc>
                <a:spcPct val="90000"/>
              </a:lnSpc>
              <a:spcBef>
                <a:spcPct val="0"/>
              </a:spcBef>
              <a:buNone/>
              <a:defRPr sz="4400" b="0" i="0" kern="1200">
                <a:solidFill>
                  <a:srgbClr val="666666"/>
                </a:solidFill>
                <a:latin typeface="Source Serif Pro" panose="02040603050405020204" pitchFamily="18" charset="0"/>
                <a:ea typeface="Source Serif Pro" panose="02040603050405020204" pitchFamily="18" charset="0"/>
                <a:cs typeface="+mj-cs"/>
              </a:defRPr>
            </a:lvl1pPr>
          </a:lstStyle>
          <a:p>
            <a:pPr algn="l"/>
            <a:r>
              <a:rPr lang="en-GB" sz="2800" dirty="0" err="1">
                <a:latin typeface="+mn-lt"/>
              </a:rPr>
              <a:t>Kallia</a:t>
            </a:r>
            <a:r>
              <a:rPr lang="en-GB" sz="2800" dirty="0">
                <a:latin typeface="+mn-lt"/>
              </a:rPr>
              <a:t> </a:t>
            </a:r>
            <a:r>
              <a:rPr lang="en-GB" sz="2800" dirty="0" err="1">
                <a:latin typeface="+mn-lt"/>
              </a:rPr>
              <a:t>Anastasopoulou</a:t>
            </a:r>
            <a:r>
              <a:rPr lang="en-GB" sz="2800" dirty="0">
                <a:latin typeface="+mn-lt"/>
              </a:rPr>
              <a:t>, PhD  7</a:t>
            </a:r>
            <a:r>
              <a:rPr lang="en-GB" sz="2800" baseline="30000" dirty="0">
                <a:latin typeface="+mn-lt"/>
              </a:rPr>
              <a:t>th</a:t>
            </a:r>
            <a:r>
              <a:rPr lang="en-GB" sz="2800" dirty="0">
                <a:latin typeface="+mn-lt"/>
              </a:rPr>
              <a:t> Health Region of Crete</a:t>
            </a:r>
          </a:p>
        </p:txBody>
      </p:sp>
      <p:sp>
        <p:nvSpPr>
          <p:cNvPr id="3" name="TextBox 2">
            <a:extLst>
              <a:ext uri="{FF2B5EF4-FFF2-40B4-BE49-F238E27FC236}">
                <a16:creationId xmlns:a16="http://schemas.microsoft.com/office/drawing/2014/main" id="{974C7E31-12C8-0647-8EFF-19FA4F737B15}"/>
              </a:ext>
            </a:extLst>
          </p:cNvPr>
          <p:cNvSpPr txBox="1"/>
          <p:nvPr/>
        </p:nvSpPr>
        <p:spPr>
          <a:xfrm>
            <a:off x="3647253" y="3709618"/>
            <a:ext cx="4897495" cy="584775"/>
          </a:xfrm>
          <a:prstGeom prst="rect">
            <a:avLst/>
          </a:prstGeom>
          <a:noFill/>
        </p:spPr>
        <p:txBody>
          <a:bodyPr wrap="none" rtlCol="0">
            <a:spAutoFit/>
          </a:bodyPr>
          <a:lstStyle/>
          <a:p>
            <a:pPr algn="ctr" defTabSz="914400" fontAlgn="base">
              <a:spcBef>
                <a:spcPct val="0"/>
              </a:spcBef>
              <a:spcAft>
                <a:spcPct val="0"/>
              </a:spcAft>
              <a:buNone/>
              <a:defRPr/>
            </a:pPr>
            <a:r>
              <a:rPr lang="en-US" altLang="x-none" sz="3200" b="1" kern="0" dirty="0">
                <a:solidFill>
                  <a:srgbClr val="13912E"/>
                </a:solidFill>
              </a:rPr>
              <a:t>Thank you for the attention</a:t>
            </a:r>
            <a:endParaRPr lang="en-GB" altLang="x-none" sz="3200" b="1" kern="0" dirty="0">
              <a:solidFill>
                <a:srgbClr val="13912E"/>
              </a:solidFill>
            </a:endParaRPr>
          </a:p>
        </p:txBody>
      </p:sp>
    </p:spTree>
    <p:extLst>
      <p:ext uri="{BB962C8B-B14F-4D97-AF65-F5344CB8AC3E}">
        <p14:creationId xmlns:p14="http://schemas.microsoft.com/office/powerpoint/2010/main" val="179733572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1097</Words>
  <Application>Microsoft Macintosh PowerPoint</Application>
  <PresentationFormat>Widescreen</PresentationFormat>
  <Paragraphs>99</Paragraphs>
  <Slides>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ＭＳ Ｐゴシック</vt:lpstr>
      <vt:lpstr>.Hiragino Kaku Gothic Interface W3</vt:lpstr>
      <vt:lpstr>Acumin Pro</vt:lpstr>
      <vt:lpstr>Apple Symbols</vt:lpstr>
      <vt:lpstr>Arial</vt:lpstr>
      <vt:lpstr>Calibri</vt:lpstr>
      <vt:lpstr>Calibri Light</vt:lpstr>
      <vt:lpstr>Source Serif Pro</vt:lpstr>
      <vt:lpstr>System Font</vt:lpstr>
      <vt:lpstr>Custom Design</vt:lpstr>
      <vt:lpstr>Webinar 23rd June 2020</vt:lpstr>
      <vt:lpstr>PowerPoint Presentation</vt:lpstr>
      <vt:lpstr> COVID‐19 as“surprise”?  IT Healthcare is not ready to face Cyber Risks in EU Hospitals</vt:lpstr>
      <vt:lpstr>PowerPoint Presentation</vt:lpstr>
      <vt:lpstr>PowerPoint Presentation</vt:lpstr>
      <vt:lpstr>COVID‐19 as an emerging risk  </vt:lpstr>
      <vt:lpstr>PowerPoint Presentation</vt:lpstr>
      <vt:lpstr>LESSONS LEARNED FROM COVID-19 (Priyanka et al.,2020)</vt:lpstr>
      <vt:lpstr>Webinar 23rd June 2020</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23rd June 2020</dc:title>
  <dc:creator>kallia anastasopoulou</dc:creator>
  <cp:lastModifiedBy>Utente di Microsoft Office</cp:lastModifiedBy>
  <cp:revision>8</cp:revision>
  <dcterms:created xsi:type="dcterms:W3CDTF">2020-06-23T06:19:17Z</dcterms:created>
  <dcterms:modified xsi:type="dcterms:W3CDTF">2020-06-23T09:45:05Z</dcterms:modified>
</cp:coreProperties>
</file>