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Lst>
  <p:notesMasterIdLst>
    <p:notesMasterId r:id="rId14"/>
  </p:notesMasterIdLst>
  <p:handoutMasterIdLst>
    <p:handoutMasterId r:id="rId15"/>
  </p:handoutMasterIdLst>
  <p:sldIdLst>
    <p:sldId id="256" r:id="rId2"/>
    <p:sldId id="294" r:id="rId3"/>
    <p:sldId id="321" r:id="rId4"/>
    <p:sldId id="311" r:id="rId5"/>
    <p:sldId id="312" r:id="rId6"/>
    <p:sldId id="313" r:id="rId7"/>
    <p:sldId id="315" r:id="rId8"/>
    <p:sldId id="316" r:id="rId9"/>
    <p:sldId id="320" r:id="rId10"/>
    <p:sldId id="317" r:id="rId11"/>
    <p:sldId id="318" r:id="rId12"/>
    <p:sldId id="26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13912E"/>
    <a:srgbClr val="D6F9DE"/>
    <a:srgbClr val="CCCCCC"/>
    <a:srgbClr val="666666"/>
    <a:srgbClr val="94B9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5"/>
    <p:restoredTop sz="95579"/>
  </p:normalViewPr>
  <p:slideViewPr>
    <p:cSldViewPr snapToGrid="0" snapToObjects="1">
      <p:cViewPr varScale="1">
        <p:scale>
          <a:sx n="59" d="100"/>
          <a:sy n="59" d="100"/>
        </p:scale>
        <p:origin x="1116" y="4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82" d="100"/>
          <a:sy n="82" d="100"/>
        </p:scale>
        <p:origin x="483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A1101C-894D-3F46-B204-E0ACD590EC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631C1382-60EB-424F-AB54-DECC0320E7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66858D-1E4F-124C-B9AA-38370227738D}" type="datetimeFigureOut">
              <a:rPr lang="it-IT" smtClean="0"/>
              <a:t>23/06/2020</a:t>
            </a:fld>
            <a:endParaRPr lang="it-IT"/>
          </a:p>
        </p:txBody>
      </p:sp>
      <p:sp>
        <p:nvSpPr>
          <p:cNvPr id="4" name="Footer Placeholder 3">
            <a:extLst>
              <a:ext uri="{FF2B5EF4-FFF2-40B4-BE49-F238E27FC236}">
                <a16:creationId xmlns:a16="http://schemas.microsoft.com/office/drawing/2014/main" id="{06701D59-6882-634A-9512-FCE9A01D0D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A4386796-9946-FA49-848A-D537940D05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05F601-200A-3845-8E78-7E5B859F4F9B}" type="slidenum">
              <a:rPr lang="it-IT" smtClean="0"/>
              <a:t>‹N›</a:t>
            </a:fld>
            <a:endParaRPr lang="it-IT"/>
          </a:p>
        </p:txBody>
      </p:sp>
    </p:spTree>
    <p:extLst>
      <p:ext uri="{BB962C8B-B14F-4D97-AF65-F5344CB8AC3E}">
        <p14:creationId xmlns:p14="http://schemas.microsoft.com/office/powerpoint/2010/main" val="1349655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8EB80-6E7B-534F-8A87-7B9A1893B5F5}" type="datetimeFigureOut">
              <a:rPr lang="en-GB" smtClean="0"/>
              <a:t>23/06/20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71237-5F61-8845-9FDA-030A2CD9DF79}" type="slidenum">
              <a:rPr lang="en-GB" smtClean="0"/>
              <a:t>‹N›</a:t>
            </a:fld>
            <a:endParaRPr lang="en-GB"/>
          </a:p>
        </p:txBody>
      </p:sp>
    </p:spTree>
    <p:extLst>
      <p:ext uri="{BB962C8B-B14F-4D97-AF65-F5344CB8AC3E}">
        <p14:creationId xmlns:p14="http://schemas.microsoft.com/office/powerpoint/2010/main" val="286454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5"/>
          </p:nvPr>
        </p:nvSpPr>
        <p:spPr/>
        <p:txBody>
          <a:bodyPr/>
          <a:lstStyle/>
          <a:p>
            <a:fld id="{9EB71237-5F61-8845-9FDA-030A2CD9DF79}" type="slidenum">
              <a:rPr lang="en-GB" smtClean="0"/>
              <a:t>1</a:t>
            </a:fld>
            <a:endParaRPr lang="en-GB"/>
          </a:p>
        </p:txBody>
      </p:sp>
    </p:spTree>
    <p:extLst>
      <p:ext uri="{BB962C8B-B14F-4D97-AF65-F5344CB8AC3E}">
        <p14:creationId xmlns:p14="http://schemas.microsoft.com/office/powerpoint/2010/main" val="175971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9DAA52-4F81-48B8-8DF6-ABAD53B218DB}" type="slidenum">
              <a:rPr lang="it-IT" smtClean="0"/>
              <a:pPr/>
              <a:t>11</a:t>
            </a:fld>
            <a:endParaRPr lang="it-IT"/>
          </a:p>
        </p:txBody>
      </p:sp>
    </p:spTree>
    <p:extLst>
      <p:ext uri="{BB962C8B-B14F-4D97-AF65-F5344CB8AC3E}">
        <p14:creationId xmlns:p14="http://schemas.microsoft.com/office/powerpoint/2010/main" val="74459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This</a:t>
            </a:r>
            <a:r>
              <a:rPr lang="it-IT" dirty="0"/>
              <a:t> </a:t>
            </a:r>
            <a:r>
              <a:rPr lang="it-IT" dirty="0" err="1"/>
              <a:t>is</a:t>
            </a:r>
            <a:r>
              <a:rPr lang="it-IT" dirty="0"/>
              <a:t> the Fondazione Policlinico Gemelli of Rome </a:t>
            </a:r>
            <a:r>
              <a:rPr lang="it-IT" dirty="0" err="1"/>
              <a:t>Italy</a:t>
            </a:r>
            <a:r>
              <a:rPr lang="it-IT" dirty="0"/>
              <a:t>. The Hospital </a:t>
            </a:r>
            <a:r>
              <a:rPr lang="it-IT" dirty="0" err="1"/>
              <a:t>structure</a:t>
            </a:r>
            <a:r>
              <a:rPr lang="it-IT" dirty="0"/>
              <a:t> </a:t>
            </a:r>
            <a:r>
              <a:rPr lang="it-IT" dirty="0" err="1"/>
              <a:t>which</a:t>
            </a:r>
            <a:r>
              <a:rPr lang="it-IT" dirty="0"/>
              <a:t> </a:t>
            </a:r>
            <a:r>
              <a:rPr lang="it-IT" dirty="0" err="1"/>
              <a:t>is</a:t>
            </a:r>
            <a:r>
              <a:rPr lang="it-IT" dirty="0"/>
              <a:t> </a:t>
            </a:r>
            <a:r>
              <a:rPr lang="it-IT" dirty="0" err="1"/>
              <a:t>coordinating</a:t>
            </a:r>
            <a:r>
              <a:rPr lang="it-IT" dirty="0"/>
              <a:t> PANACEA a TDS02 H2020 prece on </a:t>
            </a:r>
            <a:r>
              <a:rPr lang="it-IT" dirty="0" err="1"/>
              <a:t>people-centric</a:t>
            </a:r>
            <a:r>
              <a:rPr lang="it-IT" dirty="0"/>
              <a:t> </a:t>
            </a:r>
            <a:r>
              <a:rPr lang="it-IT" dirty="0" err="1"/>
              <a:t>cybersecurity</a:t>
            </a:r>
            <a:r>
              <a:rPr lang="it-IT" dirty="0"/>
              <a:t> in Healthcare. </a:t>
            </a:r>
            <a:r>
              <a:rPr lang="it-IT" dirty="0" err="1"/>
              <a:t>After</a:t>
            </a:r>
            <a:r>
              <a:rPr lang="it-IT" dirty="0"/>
              <a:t> </a:t>
            </a:r>
            <a:r>
              <a:rPr lang="it-IT" dirty="0" err="1"/>
              <a:t>one</a:t>
            </a:r>
            <a:r>
              <a:rPr lang="it-IT" dirty="0"/>
              <a:t> </a:t>
            </a:r>
            <a:r>
              <a:rPr lang="it-IT" dirty="0" err="1"/>
              <a:t>year</a:t>
            </a:r>
            <a:r>
              <a:rPr lang="it-IT" dirty="0"/>
              <a:t> and a </a:t>
            </a:r>
            <a:r>
              <a:rPr lang="it-IT" dirty="0" err="1"/>
              <a:t>half</a:t>
            </a:r>
            <a:r>
              <a:rPr lang="it-IT" dirty="0"/>
              <a:t> of a tight </a:t>
            </a:r>
            <a:r>
              <a:rPr lang="it-IT" dirty="0" err="1"/>
              <a:t>scheduled</a:t>
            </a:r>
            <a:r>
              <a:rPr lang="it-IT" dirty="0"/>
              <a:t> </a:t>
            </a:r>
            <a:r>
              <a:rPr lang="it-IT" dirty="0" err="1"/>
              <a:t>project</a:t>
            </a:r>
            <a:r>
              <a:rPr lang="it-IT" dirty="0"/>
              <a:t> in march </a:t>
            </a:r>
            <a:r>
              <a:rPr lang="it-IT" dirty="0" err="1"/>
              <a:t>Italy</a:t>
            </a:r>
            <a:r>
              <a:rPr lang="it-IT" dirty="0"/>
              <a:t> </a:t>
            </a:r>
            <a:r>
              <a:rPr lang="it-IT" dirty="0" err="1"/>
              <a:t>lockdown</a:t>
            </a:r>
            <a:r>
              <a:rPr lang="it-IT" dirty="0"/>
              <a:t> for the COVID 19 </a:t>
            </a:r>
            <a:r>
              <a:rPr lang="it-IT" dirty="0" err="1"/>
              <a:t>pandemic</a:t>
            </a:r>
            <a:r>
              <a:rPr lang="it-IT" dirty="0"/>
              <a:t> and a wide spread hospital </a:t>
            </a:r>
            <a:r>
              <a:rPr lang="it-IT" dirty="0" err="1"/>
              <a:t>surge</a:t>
            </a:r>
            <a:r>
              <a:rPr lang="it-IT" dirty="0"/>
              <a:t> </a:t>
            </a:r>
            <a:r>
              <a:rPr lang="it-IT" dirty="0" err="1"/>
              <a:t>took</a:t>
            </a:r>
            <a:r>
              <a:rPr lang="it-IT" dirty="0"/>
              <a:t> </a:t>
            </a:r>
            <a:r>
              <a:rPr lang="it-IT" dirty="0" err="1"/>
              <a:t>place</a:t>
            </a:r>
            <a:r>
              <a:rPr lang="it-IT" dirty="0"/>
              <a:t> </a:t>
            </a:r>
            <a:r>
              <a:rPr lang="it-IT" dirty="0" err="1"/>
              <a:t>all</a:t>
            </a:r>
            <a:r>
              <a:rPr lang="it-IT" dirty="0"/>
              <a:t> over </a:t>
            </a:r>
            <a:r>
              <a:rPr lang="it-IT" dirty="0" err="1"/>
              <a:t>Italy</a:t>
            </a:r>
            <a:r>
              <a:rPr lang="it-IT" dirty="0"/>
              <a:t>. In Rome 5 COVID-19 Hospital </a:t>
            </a:r>
            <a:r>
              <a:rPr lang="it-IT" dirty="0" err="1"/>
              <a:t>points</a:t>
            </a:r>
            <a:r>
              <a:rPr lang="it-IT" dirty="0"/>
              <a:t> </a:t>
            </a:r>
            <a:r>
              <a:rPr lang="it-IT" dirty="0" err="1"/>
              <a:t>were</a:t>
            </a:r>
            <a:r>
              <a:rPr lang="it-IT" dirty="0"/>
              <a:t> </a:t>
            </a:r>
            <a:r>
              <a:rPr lang="it-IT" dirty="0" err="1"/>
              <a:t>identified</a:t>
            </a:r>
            <a:r>
              <a:rPr lang="it-IT" dirty="0"/>
              <a:t> and the Policlinico Gemelli </a:t>
            </a:r>
            <a:r>
              <a:rPr lang="it-IT" dirty="0" err="1"/>
              <a:t>was</a:t>
            </a:r>
            <a:r>
              <a:rPr lang="it-IT" dirty="0"/>
              <a:t> the </a:t>
            </a:r>
            <a:r>
              <a:rPr lang="it-IT" dirty="0" err="1"/>
              <a:t>number</a:t>
            </a:r>
            <a:r>
              <a:rPr lang="it-IT" dirty="0"/>
              <a:t> </a:t>
            </a:r>
            <a:r>
              <a:rPr lang="it-IT" dirty="0" err="1"/>
              <a:t>two</a:t>
            </a:r>
            <a:r>
              <a:rPr lang="it-IT" dirty="0"/>
              <a:t> right </a:t>
            </a:r>
            <a:r>
              <a:rPr lang="it-IT" dirty="0" err="1"/>
              <a:t>after</a:t>
            </a:r>
            <a:r>
              <a:rPr lang="it-IT" dirty="0"/>
              <a:t> the </a:t>
            </a:r>
            <a:r>
              <a:rPr lang="it-IT" dirty="0" err="1"/>
              <a:t>Spallanzani</a:t>
            </a:r>
            <a:r>
              <a:rPr lang="it-IT" dirty="0"/>
              <a:t> Hospital. </a:t>
            </a:r>
          </a:p>
        </p:txBody>
      </p:sp>
      <p:sp>
        <p:nvSpPr>
          <p:cNvPr id="4" name="Segnaposto numero diapositiva 3"/>
          <p:cNvSpPr>
            <a:spLocks noGrp="1"/>
          </p:cNvSpPr>
          <p:nvPr>
            <p:ph type="sldNum" sz="quarter" idx="5"/>
          </p:nvPr>
        </p:nvSpPr>
        <p:spPr/>
        <p:txBody>
          <a:bodyPr/>
          <a:lstStyle/>
          <a:p>
            <a:fld id="{F19DAA52-4F81-48B8-8DF6-ABAD53B218DB}" type="slidenum">
              <a:rPr lang="it-IT" smtClean="0"/>
              <a:pPr/>
              <a:t>2</a:t>
            </a:fld>
            <a:endParaRPr lang="it-IT"/>
          </a:p>
        </p:txBody>
      </p:sp>
    </p:spTree>
    <p:extLst>
      <p:ext uri="{BB962C8B-B14F-4D97-AF65-F5344CB8AC3E}">
        <p14:creationId xmlns:p14="http://schemas.microsoft.com/office/powerpoint/2010/main" val="286332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What</a:t>
            </a:r>
            <a:r>
              <a:rPr lang="it-IT" dirty="0"/>
              <a:t> </a:t>
            </a:r>
            <a:r>
              <a:rPr lang="it-IT" dirty="0" err="1"/>
              <a:t>you</a:t>
            </a:r>
            <a:r>
              <a:rPr lang="it-IT" dirty="0"/>
              <a:t> </a:t>
            </a:r>
            <a:r>
              <a:rPr lang="it-IT" dirty="0" err="1"/>
              <a:t>see</a:t>
            </a:r>
            <a:r>
              <a:rPr lang="it-IT" dirty="0"/>
              <a:t> on the </a:t>
            </a:r>
            <a:r>
              <a:rPr lang="it-IT" dirty="0" err="1"/>
              <a:t>map</a:t>
            </a:r>
            <a:r>
              <a:rPr lang="it-IT" dirty="0"/>
              <a:t> </a:t>
            </a:r>
            <a:r>
              <a:rPr lang="it-IT" dirty="0" err="1"/>
              <a:t>is</a:t>
            </a:r>
            <a:r>
              <a:rPr lang="it-IT" dirty="0"/>
              <a:t> the Major Hospital and the </a:t>
            </a:r>
            <a:r>
              <a:rPr lang="it-IT" dirty="0" err="1"/>
              <a:t>close</a:t>
            </a:r>
            <a:r>
              <a:rPr lang="it-IT" dirty="0"/>
              <a:t> by clinico Columbus </a:t>
            </a:r>
            <a:r>
              <a:rPr lang="it-IT" dirty="0" err="1"/>
              <a:t>which</a:t>
            </a:r>
            <a:r>
              <a:rPr lang="it-IT" dirty="0"/>
              <a:t> </a:t>
            </a:r>
            <a:r>
              <a:rPr lang="it-IT" dirty="0" err="1"/>
              <a:t>was</a:t>
            </a:r>
            <a:r>
              <a:rPr lang="it-IT" dirty="0"/>
              <a:t> </a:t>
            </a:r>
            <a:r>
              <a:rPr lang="it-IT" dirty="0" err="1"/>
              <a:t>emptied</a:t>
            </a:r>
            <a:r>
              <a:rPr lang="it-IT" dirty="0"/>
              <a:t>, </a:t>
            </a:r>
            <a:r>
              <a:rPr lang="it-IT" dirty="0" err="1"/>
              <a:t>refurbished</a:t>
            </a:r>
            <a:r>
              <a:rPr lang="it-IT" dirty="0"/>
              <a:t> </a:t>
            </a:r>
            <a:r>
              <a:rPr lang="it-IT" dirty="0" err="1"/>
              <a:t>as</a:t>
            </a:r>
            <a:r>
              <a:rPr lang="it-IT" dirty="0"/>
              <a:t> a COVID Hospital and </a:t>
            </a:r>
            <a:r>
              <a:rPr lang="it-IT" dirty="0" err="1"/>
              <a:t>activated</a:t>
            </a:r>
            <a:r>
              <a:rPr lang="it-IT" dirty="0"/>
              <a:t> in </a:t>
            </a:r>
            <a:r>
              <a:rPr lang="it-IT" dirty="0" err="1"/>
              <a:t>one</a:t>
            </a:r>
            <a:r>
              <a:rPr lang="it-IT" dirty="0"/>
              <a:t> week time. I </a:t>
            </a:r>
            <a:r>
              <a:rPr lang="it-IT" dirty="0" err="1"/>
              <a:t>did</a:t>
            </a:r>
            <a:r>
              <a:rPr lang="it-IT" dirty="0"/>
              <a:t> non </a:t>
            </a:r>
            <a:r>
              <a:rPr lang="it-IT" dirty="0" err="1"/>
              <a:t>evidentiate</a:t>
            </a:r>
            <a:r>
              <a:rPr lang="it-IT" dirty="0"/>
              <a:t> the </a:t>
            </a:r>
            <a:r>
              <a:rPr lang="it-IT" dirty="0" err="1"/>
              <a:t>close</a:t>
            </a:r>
            <a:r>
              <a:rPr lang="it-IT" dirty="0"/>
              <a:t> by </a:t>
            </a:r>
            <a:r>
              <a:rPr lang="it-IT" dirty="0" err="1"/>
              <a:t>Couryard</a:t>
            </a:r>
            <a:r>
              <a:rPr lang="it-IT" dirty="0"/>
              <a:t> Marriott Hotel </a:t>
            </a:r>
            <a:r>
              <a:rPr lang="it-IT" dirty="0" err="1"/>
              <a:t>that</a:t>
            </a:r>
            <a:r>
              <a:rPr lang="it-IT" dirty="0"/>
              <a:t> </a:t>
            </a:r>
            <a:r>
              <a:rPr lang="it-IT" dirty="0" err="1"/>
              <a:t>was</a:t>
            </a:r>
            <a:r>
              <a:rPr lang="it-IT" dirty="0"/>
              <a:t> </a:t>
            </a:r>
            <a:r>
              <a:rPr lang="it-IT" dirty="0" err="1"/>
              <a:t>used</a:t>
            </a:r>
            <a:r>
              <a:rPr lang="it-IT" dirty="0"/>
              <a:t> </a:t>
            </a:r>
            <a:r>
              <a:rPr lang="it-IT" dirty="0" err="1"/>
              <a:t>as</a:t>
            </a:r>
            <a:r>
              <a:rPr lang="it-IT" dirty="0"/>
              <a:t> a </a:t>
            </a:r>
            <a:r>
              <a:rPr lang="it-IT" dirty="0" err="1"/>
              <a:t>discharge</a:t>
            </a:r>
            <a:r>
              <a:rPr lang="it-IT" dirty="0"/>
              <a:t> Center for COVID </a:t>
            </a:r>
            <a:r>
              <a:rPr lang="it-IT" dirty="0" err="1"/>
              <a:t>patients</a:t>
            </a:r>
            <a:r>
              <a:rPr lang="it-IT" dirty="0"/>
              <a:t> </a:t>
            </a:r>
            <a:r>
              <a:rPr lang="it-IT" dirty="0" err="1"/>
              <a:t>which</a:t>
            </a:r>
            <a:r>
              <a:rPr lang="it-IT" dirty="0"/>
              <a:t> </a:t>
            </a:r>
            <a:r>
              <a:rPr lang="it-IT" dirty="0" err="1"/>
              <a:t>could</a:t>
            </a:r>
            <a:r>
              <a:rPr lang="it-IT" dirty="0"/>
              <a:t> </a:t>
            </a:r>
            <a:r>
              <a:rPr lang="it-IT" dirty="0" err="1"/>
              <a:t>not</a:t>
            </a:r>
            <a:r>
              <a:rPr lang="it-IT" dirty="0"/>
              <a:t> go home and </a:t>
            </a:r>
            <a:r>
              <a:rPr lang="it-IT" dirty="0" err="1"/>
              <a:t>had</a:t>
            </a:r>
            <a:r>
              <a:rPr lang="it-IT" dirty="0"/>
              <a:t> to stay in quarantine. Over 100 intensive </a:t>
            </a:r>
            <a:r>
              <a:rPr lang="it-IT" dirty="0" err="1"/>
              <a:t>therapy</a:t>
            </a:r>
            <a:r>
              <a:rPr lang="it-IT" dirty="0"/>
              <a:t> </a:t>
            </a:r>
            <a:r>
              <a:rPr lang="it-IT" dirty="0" err="1"/>
              <a:t>beds</a:t>
            </a:r>
            <a:r>
              <a:rPr lang="it-IT" dirty="0"/>
              <a:t> </a:t>
            </a:r>
            <a:r>
              <a:rPr lang="it-IT" dirty="0" err="1"/>
              <a:t>were</a:t>
            </a:r>
            <a:r>
              <a:rPr lang="it-IT" dirty="0"/>
              <a:t> </a:t>
            </a:r>
            <a:r>
              <a:rPr lang="it-IT" dirty="0" err="1"/>
              <a:t>activared</a:t>
            </a:r>
            <a:r>
              <a:rPr lang="it-IT" dirty="0"/>
              <a:t> and over 250 </a:t>
            </a:r>
            <a:r>
              <a:rPr lang="it-IT" dirty="0" err="1"/>
              <a:t>normal</a:t>
            </a:r>
            <a:r>
              <a:rPr lang="it-IT" dirty="0"/>
              <a:t> </a:t>
            </a:r>
            <a:r>
              <a:rPr lang="it-IT" dirty="0" err="1"/>
              <a:t>ward</a:t>
            </a:r>
            <a:r>
              <a:rPr lang="it-IT" dirty="0"/>
              <a:t>  </a:t>
            </a:r>
            <a:r>
              <a:rPr lang="it-IT" dirty="0" err="1"/>
              <a:t>beds</a:t>
            </a:r>
            <a:r>
              <a:rPr lang="it-IT" dirty="0"/>
              <a:t>.</a:t>
            </a:r>
          </a:p>
          <a:p>
            <a:r>
              <a:rPr lang="it-IT" dirty="0" err="1"/>
              <a:t>As</a:t>
            </a:r>
            <a:r>
              <a:rPr lang="it-IT" dirty="0"/>
              <a:t> </a:t>
            </a:r>
            <a:r>
              <a:rPr lang="it-IT" dirty="0" err="1"/>
              <a:t>you</a:t>
            </a:r>
            <a:r>
              <a:rPr lang="it-IT" dirty="0"/>
              <a:t> can </a:t>
            </a:r>
            <a:r>
              <a:rPr lang="it-IT" dirty="0" err="1"/>
              <a:t>see</a:t>
            </a:r>
            <a:r>
              <a:rPr lang="it-IT" dirty="0"/>
              <a:t> the </a:t>
            </a:r>
            <a:r>
              <a:rPr lang="it-IT" dirty="0" err="1"/>
              <a:t>surge</a:t>
            </a:r>
            <a:r>
              <a:rPr lang="it-IT" dirty="0"/>
              <a:t> </a:t>
            </a:r>
            <a:r>
              <a:rPr lang="it-IT" dirty="0" err="1"/>
              <a:t>was</a:t>
            </a:r>
            <a:r>
              <a:rPr lang="it-IT" dirty="0"/>
              <a:t> impressive.</a:t>
            </a:r>
          </a:p>
        </p:txBody>
      </p:sp>
      <p:sp>
        <p:nvSpPr>
          <p:cNvPr id="4" name="Segnaposto numero diapositiva 3"/>
          <p:cNvSpPr>
            <a:spLocks noGrp="1"/>
          </p:cNvSpPr>
          <p:nvPr>
            <p:ph type="sldNum" sz="quarter" idx="5"/>
          </p:nvPr>
        </p:nvSpPr>
        <p:spPr/>
        <p:txBody>
          <a:bodyPr/>
          <a:lstStyle/>
          <a:p>
            <a:fld id="{F19DAA52-4F81-48B8-8DF6-ABAD53B218DB}" type="slidenum">
              <a:rPr lang="it-IT" smtClean="0"/>
              <a:pPr/>
              <a:t>3</a:t>
            </a:fld>
            <a:endParaRPr lang="it-IT"/>
          </a:p>
        </p:txBody>
      </p:sp>
    </p:spTree>
    <p:extLst>
      <p:ext uri="{BB962C8B-B14F-4D97-AF65-F5344CB8AC3E}">
        <p14:creationId xmlns:p14="http://schemas.microsoft.com/office/powerpoint/2010/main" val="333104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Well</a:t>
            </a:r>
            <a:r>
              <a:rPr lang="it-IT" dirty="0"/>
              <a:t> </a:t>
            </a:r>
            <a:r>
              <a:rPr lang="it-IT" dirty="0" err="1"/>
              <a:t>known</a:t>
            </a:r>
            <a:r>
              <a:rPr lang="it-IT" dirty="0"/>
              <a:t> </a:t>
            </a:r>
            <a:r>
              <a:rPr lang="it-IT" dirty="0" err="1"/>
              <a:t>cybersecurity</a:t>
            </a:r>
            <a:r>
              <a:rPr lang="it-IT" dirty="0"/>
              <a:t> </a:t>
            </a:r>
            <a:r>
              <a:rPr lang="it-IT" dirty="0" err="1"/>
              <a:t>threats</a:t>
            </a:r>
            <a:r>
              <a:rPr lang="it-IT" dirty="0"/>
              <a:t> </a:t>
            </a:r>
            <a:r>
              <a:rPr lang="it-IT" dirty="0" err="1"/>
              <a:t>have</a:t>
            </a:r>
            <a:r>
              <a:rPr lang="it-IT" dirty="0"/>
              <a:t> </a:t>
            </a:r>
            <a:r>
              <a:rPr lang="it-IT" dirty="0" err="1"/>
              <a:t>already</a:t>
            </a:r>
            <a:r>
              <a:rPr lang="it-IT" dirty="0"/>
              <a:t> </a:t>
            </a:r>
            <a:r>
              <a:rPr lang="it-IT" dirty="0" err="1"/>
              <a:t>been</a:t>
            </a:r>
            <a:r>
              <a:rPr lang="it-IT" dirty="0"/>
              <a:t> </a:t>
            </a:r>
            <a:r>
              <a:rPr lang="it-IT" dirty="0" err="1"/>
              <a:t>addressed</a:t>
            </a:r>
            <a:r>
              <a:rPr lang="it-IT" dirty="0"/>
              <a:t> by </a:t>
            </a:r>
            <a:r>
              <a:rPr lang="it-IT" dirty="0" err="1"/>
              <a:t>our</a:t>
            </a:r>
            <a:r>
              <a:rPr lang="it-IT" dirty="0"/>
              <a:t> </a:t>
            </a:r>
            <a:r>
              <a:rPr lang="it-IT" dirty="0" err="1"/>
              <a:t>project</a:t>
            </a:r>
            <a:r>
              <a:rPr lang="it-IT" dirty="0"/>
              <a:t>, </a:t>
            </a:r>
            <a:r>
              <a:rPr lang="it-IT" dirty="0" err="1"/>
              <a:t>but</a:t>
            </a:r>
            <a:r>
              <a:rPr lang="it-IT" dirty="0"/>
              <a:t> </a:t>
            </a:r>
            <a:r>
              <a:rPr lang="it-IT" dirty="0" err="1"/>
              <a:t>when</a:t>
            </a:r>
            <a:r>
              <a:rPr lang="it-IT" dirty="0"/>
              <a:t> COVID 19 </a:t>
            </a:r>
            <a:r>
              <a:rPr lang="it-IT" dirty="0" err="1"/>
              <a:t>came</a:t>
            </a:r>
            <a:r>
              <a:rPr lang="it-IT" dirty="0"/>
              <a:t> </a:t>
            </a:r>
            <a:r>
              <a:rPr lang="it-IT" dirty="0" err="1"/>
              <a:t>along</a:t>
            </a:r>
            <a:r>
              <a:rPr lang="it-IT" dirty="0"/>
              <a:t> some of the </a:t>
            </a:r>
            <a:r>
              <a:rPr lang="it-IT" dirty="0" err="1"/>
              <a:t>pre-existing</a:t>
            </a:r>
            <a:r>
              <a:rPr lang="it-IT" dirty="0"/>
              <a:t> </a:t>
            </a:r>
            <a:r>
              <a:rPr lang="it-IT" dirty="0" err="1"/>
              <a:t>situations</a:t>
            </a:r>
            <a:r>
              <a:rPr lang="it-IT" dirty="0"/>
              <a:t> </a:t>
            </a:r>
            <a:r>
              <a:rPr lang="it-IT" dirty="0" err="1"/>
              <a:t>worsened</a:t>
            </a:r>
            <a:r>
              <a:rPr lang="it-IT" dirty="0"/>
              <a:t>. </a:t>
            </a:r>
          </a:p>
        </p:txBody>
      </p:sp>
      <p:sp>
        <p:nvSpPr>
          <p:cNvPr id="4" name="Segnaposto numero diapositiva 3"/>
          <p:cNvSpPr>
            <a:spLocks noGrp="1"/>
          </p:cNvSpPr>
          <p:nvPr>
            <p:ph type="sldNum" sz="quarter" idx="5"/>
          </p:nvPr>
        </p:nvSpPr>
        <p:spPr/>
        <p:txBody>
          <a:bodyPr/>
          <a:lstStyle/>
          <a:p>
            <a:fld id="{F19DAA52-4F81-48B8-8DF6-ABAD53B218DB}" type="slidenum">
              <a:rPr lang="it-IT" smtClean="0"/>
              <a:pPr/>
              <a:t>4</a:t>
            </a:fld>
            <a:endParaRPr lang="it-IT"/>
          </a:p>
        </p:txBody>
      </p:sp>
    </p:spTree>
    <p:extLst>
      <p:ext uri="{BB962C8B-B14F-4D97-AF65-F5344CB8AC3E}">
        <p14:creationId xmlns:p14="http://schemas.microsoft.com/office/powerpoint/2010/main" val="39375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9DAA52-4F81-48B8-8DF6-ABAD53B218DB}" type="slidenum">
              <a:rPr lang="it-IT" smtClean="0"/>
              <a:pPr/>
              <a:t>5</a:t>
            </a:fld>
            <a:endParaRPr lang="it-IT"/>
          </a:p>
        </p:txBody>
      </p:sp>
    </p:spTree>
    <p:extLst>
      <p:ext uri="{BB962C8B-B14F-4D97-AF65-F5344CB8AC3E}">
        <p14:creationId xmlns:p14="http://schemas.microsoft.com/office/powerpoint/2010/main" val="45709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9DAA52-4F81-48B8-8DF6-ABAD53B218DB}" type="slidenum">
              <a:rPr lang="it-IT" smtClean="0"/>
              <a:pPr/>
              <a:t>6</a:t>
            </a:fld>
            <a:endParaRPr lang="it-IT"/>
          </a:p>
        </p:txBody>
      </p:sp>
    </p:spTree>
    <p:extLst>
      <p:ext uri="{BB962C8B-B14F-4D97-AF65-F5344CB8AC3E}">
        <p14:creationId xmlns:p14="http://schemas.microsoft.com/office/powerpoint/2010/main" val="263235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9DAA52-4F81-48B8-8DF6-ABAD53B218DB}" type="slidenum">
              <a:rPr lang="it-IT" smtClean="0"/>
              <a:pPr/>
              <a:t>7</a:t>
            </a:fld>
            <a:endParaRPr lang="it-IT"/>
          </a:p>
        </p:txBody>
      </p:sp>
    </p:spTree>
    <p:extLst>
      <p:ext uri="{BB962C8B-B14F-4D97-AF65-F5344CB8AC3E}">
        <p14:creationId xmlns:p14="http://schemas.microsoft.com/office/powerpoint/2010/main" val="1733164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9DAA52-4F81-48B8-8DF6-ABAD53B218DB}" type="slidenum">
              <a:rPr lang="it-IT" smtClean="0"/>
              <a:pPr/>
              <a:t>8</a:t>
            </a:fld>
            <a:endParaRPr lang="it-IT"/>
          </a:p>
        </p:txBody>
      </p:sp>
    </p:spTree>
    <p:extLst>
      <p:ext uri="{BB962C8B-B14F-4D97-AF65-F5344CB8AC3E}">
        <p14:creationId xmlns:p14="http://schemas.microsoft.com/office/powerpoint/2010/main" val="229281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9DAA52-4F81-48B8-8DF6-ABAD53B218DB}" type="slidenum">
              <a:rPr lang="it-IT" smtClean="0"/>
              <a:pPr/>
              <a:t>10</a:t>
            </a:fld>
            <a:endParaRPr lang="it-IT"/>
          </a:p>
        </p:txBody>
      </p:sp>
    </p:spTree>
    <p:extLst>
      <p:ext uri="{BB962C8B-B14F-4D97-AF65-F5344CB8AC3E}">
        <p14:creationId xmlns:p14="http://schemas.microsoft.com/office/powerpoint/2010/main" val="250999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867B3-FD2E-A644-BF31-7C88EA82ABBA}"/>
              </a:ext>
            </a:extLst>
          </p:cNvPr>
          <p:cNvSpPr>
            <a:spLocks noGrp="1"/>
          </p:cNvSpPr>
          <p:nvPr>
            <p:ph type="title" hasCustomPrompt="1"/>
          </p:nvPr>
        </p:nvSpPr>
        <p:spPr>
          <a:xfrm>
            <a:off x="784699" y="2181104"/>
            <a:ext cx="10515600" cy="866833"/>
          </a:xfrm>
        </p:spPr>
        <p:txBody>
          <a:bodyPr/>
          <a:lstStyle/>
          <a:p>
            <a:r>
              <a:rPr lang="en-GB" dirty="0"/>
              <a:t>Event Title</a:t>
            </a:r>
          </a:p>
        </p:txBody>
      </p:sp>
      <p:sp>
        <p:nvSpPr>
          <p:cNvPr id="5" name="Slide Number Placeholder 4">
            <a:extLst>
              <a:ext uri="{FF2B5EF4-FFF2-40B4-BE49-F238E27FC236}">
                <a16:creationId xmlns:a16="http://schemas.microsoft.com/office/drawing/2014/main" id="{0C4A1D25-226B-7C4B-8E92-6123716A3FEA}"/>
              </a:ext>
            </a:extLst>
          </p:cNvPr>
          <p:cNvSpPr>
            <a:spLocks noGrp="1"/>
          </p:cNvSpPr>
          <p:nvPr>
            <p:ph type="sldNum" sz="quarter" idx="12"/>
          </p:nvPr>
        </p:nvSpPr>
        <p:spPr>
          <a:xfrm>
            <a:off x="8610600" y="6531429"/>
            <a:ext cx="2743200" cy="261296"/>
          </a:xfrm>
          <a:prstGeom prst="rect">
            <a:avLst/>
          </a:prstGeom>
        </p:spPr>
        <p:txBody>
          <a:bodyPr/>
          <a:lstStyle/>
          <a:p>
            <a:fld id="{CC526A9B-8C67-7942-98DE-0DB5C5796EA1}" type="slidenum">
              <a:rPr lang="it-IT" smtClean="0"/>
              <a:pPr/>
              <a:t>‹N›</a:t>
            </a:fld>
            <a:endParaRPr lang="it-IT" dirty="0"/>
          </a:p>
        </p:txBody>
      </p:sp>
      <p:pic>
        <p:nvPicPr>
          <p:cNvPr id="8" name="Picture 7">
            <a:extLst>
              <a:ext uri="{FF2B5EF4-FFF2-40B4-BE49-F238E27FC236}">
                <a16:creationId xmlns:a16="http://schemas.microsoft.com/office/drawing/2014/main" id="{EE91751F-E6D1-104D-A7AA-7CA94BBE7F4F}"/>
              </a:ext>
            </a:extLst>
          </p:cNvPr>
          <p:cNvPicPr>
            <a:picLocks noChangeAspect="1"/>
          </p:cNvPicPr>
          <p:nvPr userDrawn="1"/>
        </p:nvPicPr>
        <p:blipFill>
          <a:blip r:embed="rId2"/>
          <a:stretch>
            <a:fillRect/>
          </a:stretch>
        </p:blipFill>
        <p:spPr>
          <a:xfrm>
            <a:off x="3081057" y="119980"/>
            <a:ext cx="6029886" cy="1945643"/>
          </a:xfrm>
          <a:prstGeom prst="rect">
            <a:avLst/>
          </a:prstGeom>
        </p:spPr>
      </p:pic>
      <p:sp>
        <p:nvSpPr>
          <p:cNvPr id="12" name="Content Placeholder 11">
            <a:extLst>
              <a:ext uri="{FF2B5EF4-FFF2-40B4-BE49-F238E27FC236}">
                <a16:creationId xmlns:a16="http://schemas.microsoft.com/office/drawing/2014/main" id="{5BCC46F7-4F24-5D44-8AA6-F75B2D7BEA7A}"/>
              </a:ext>
            </a:extLst>
          </p:cNvPr>
          <p:cNvSpPr>
            <a:spLocks noGrp="1"/>
          </p:cNvSpPr>
          <p:nvPr>
            <p:ph sz="quarter" idx="13" hasCustomPrompt="1"/>
          </p:nvPr>
        </p:nvSpPr>
        <p:spPr>
          <a:xfrm>
            <a:off x="4697886" y="3047938"/>
            <a:ext cx="6602413" cy="484094"/>
          </a:xfrm>
        </p:spPr>
        <p:txBody>
          <a:bodyPr/>
          <a:lstStyle>
            <a:lvl1pPr marL="0" indent="0" algn="r">
              <a:buNone/>
              <a:defRPr b="0" i="0">
                <a:latin typeface="Source Serif Pro" panose="02040603050405020204" pitchFamily="18" charset="0"/>
                <a:ea typeface="Source Serif Pro" panose="02040603050405020204" pitchFamily="18" charset="0"/>
              </a:defRPr>
            </a:lvl1pPr>
          </a:lstStyle>
          <a:p>
            <a:pPr lvl="0"/>
            <a:r>
              <a:rPr lang="en-GB" dirty="0"/>
              <a:t>Location, </a:t>
            </a:r>
            <a:r>
              <a:rPr lang="en-GB" dirty="0" err="1"/>
              <a:t>dd</a:t>
            </a:r>
            <a:r>
              <a:rPr lang="en-GB" dirty="0"/>
              <a:t>/mm/YYYY</a:t>
            </a:r>
          </a:p>
        </p:txBody>
      </p:sp>
      <p:sp>
        <p:nvSpPr>
          <p:cNvPr id="14" name="Text Placeholder 13">
            <a:extLst>
              <a:ext uri="{FF2B5EF4-FFF2-40B4-BE49-F238E27FC236}">
                <a16:creationId xmlns:a16="http://schemas.microsoft.com/office/drawing/2014/main" id="{4D57DF55-04CB-864B-B5FA-132D5EA83522}"/>
              </a:ext>
            </a:extLst>
          </p:cNvPr>
          <p:cNvSpPr>
            <a:spLocks noGrp="1"/>
          </p:cNvSpPr>
          <p:nvPr>
            <p:ph type="body" sz="quarter" idx="14" hasCustomPrompt="1"/>
          </p:nvPr>
        </p:nvSpPr>
        <p:spPr>
          <a:xfrm>
            <a:off x="1071563" y="4509203"/>
            <a:ext cx="3913187" cy="424373"/>
          </a:xfrm>
        </p:spPr>
        <p:txBody>
          <a:bodyPr/>
          <a:lstStyle>
            <a:lvl1pPr marL="0" indent="0">
              <a:lnSpc>
                <a:spcPct val="100000"/>
              </a:lnSpc>
              <a:spcBef>
                <a:spcPts val="0"/>
              </a:spcBef>
              <a:buNone/>
              <a:defRPr b="0" i="0">
                <a:latin typeface="Source Serif Pro" panose="02040603050405020204" pitchFamily="18" charset="0"/>
                <a:ea typeface="Source Serif Pro" panose="02040603050405020204" pitchFamily="18" charset="0"/>
              </a:defRPr>
            </a:lvl1pPr>
          </a:lstStyle>
          <a:p>
            <a:pPr lvl="0"/>
            <a:r>
              <a:rPr lang="en-US" dirty="0"/>
              <a:t>Name Surname</a:t>
            </a:r>
          </a:p>
        </p:txBody>
      </p:sp>
      <p:sp>
        <p:nvSpPr>
          <p:cNvPr id="15" name="Text Placeholder 13">
            <a:extLst>
              <a:ext uri="{FF2B5EF4-FFF2-40B4-BE49-F238E27FC236}">
                <a16:creationId xmlns:a16="http://schemas.microsoft.com/office/drawing/2014/main" id="{2D91CAAA-445D-D44C-AA65-EA421A4853FD}"/>
              </a:ext>
            </a:extLst>
          </p:cNvPr>
          <p:cNvSpPr>
            <a:spLocks noGrp="1"/>
          </p:cNvSpPr>
          <p:nvPr>
            <p:ph type="body" sz="quarter" idx="15" hasCustomPrompt="1"/>
          </p:nvPr>
        </p:nvSpPr>
        <p:spPr>
          <a:xfrm>
            <a:off x="1071563" y="4961459"/>
            <a:ext cx="3913187" cy="424373"/>
          </a:xfrm>
        </p:spPr>
        <p:txBody>
          <a:bodyPr>
            <a:noAutofit/>
          </a:bodyPr>
          <a:lstStyle>
            <a:lvl1pPr marL="0" indent="0">
              <a:lnSpc>
                <a:spcPct val="100000"/>
              </a:lnSpc>
              <a:spcBef>
                <a:spcPts val="0"/>
              </a:spcBef>
              <a:buNone/>
              <a:defRPr sz="2400" b="1" i="0">
                <a:latin typeface="Source Serif Pro" panose="02040603050405020204" pitchFamily="18" charset="0"/>
                <a:ea typeface="Source Serif Pro" panose="02040603050405020204" pitchFamily="18" charset="0"/>
              </a:defRPr>
            </a:lvl1pPr>
          </a:lstStyle>
          <a:p>
            <a:pPr lvl="0"/>
            <a:r>
              <a:rPr lang="en-US" dirty="0"/>
              <a:t>Affiliation</a:t>
            </a:r>
          </a:p>
        </p:txBody>
      </p:sp>
      <p:sp>
        <p:nvSpPr>
          <p:cNvPr id="10" name="Footer Placeholder 4">
            <a:extLst>
              <a:ext uri="{FF2B5EF4-FFF2-40B4-BE49-F238E27FC236}">
                <a16:creationId xmlns:a16="http://schemas.microsoft.com/office/drawing/2014/main" id="{86EBED59-4327-7A4F-AF11-C9249926BFE4}"/>
              </a:ext>
            </a:extLst>
          </p:cNvPr>
          <p:cNvSpPr>
            <a:spLocks noGrp="1"/>
          </p:cNvSpPr>
          <p:nvPr>
            <p:ph type="ftr" sz="quarter" idx="3"/>
          </p:nvPr>
        </p:nvSpPr>
        <p:spPr>
          <a:xfrm>
            <a:off x="4038600" y="6531429"/>
            <a:ext cx="4114800" cy="261296"/>
          </a:xfrm>
          <a:prstGeom prst="rect">
            <a:avLst/>
          </a:prstGeom>
        </p:spPr>
        <p:txBody>
          <a:bodyPr vert="horz" lIns="91440" tIns="45720" rIns="91440" bIns="45720" rtlCol="0" anchor="ctr"/>
          <a:lstStyle>
            <a:lvl1pPr algn="ctr">
              <a:defRPr sz="1200">
                <a:solidFill>
                  <a:srgbClr val="13912E"/>
                </a:solidFill>
              </a:defRPr>
            </a:lvl1pPr>
          </a:lstStyle>
          <a:p>
            <a:r>
              <a:rPr lang="it-IT" dirty="0" err="1"/>
              <a:t>www.panacearesearch.eu</a:t>
            </a:r>
            <a:endParaRPr lang="it-IT" dirty="0"/>
          </a:p>
        </p:txBody>
      </p:sp>
    </p:spTree>
    <p:extLst>
      <p:ext uri="{BB962C8B-B14F-4D97-AF65-F5344CB8AC3E}">
        <p14:creationId xmlns:p14="http://schemas.microsoft.com/office/powerpoint/2010/main" val="242899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0460-ED25-DF41-A50D-4F959DC97467}"/>
              </a:ext>
            </a:extLst>
          </p:cNvPr>
          <p:cNvSpPr>
            <a:spLocks noGrp="1"/>
          </p:cNvSpPr>
          <p:nvPr>
            <p:ph type="ctrTitle"/>
          </p:nvPr>
        </p:nvSpPr>
        <p:spPr>
          <a:xfrm>
            <a:off x="1524000" y="1122363"/>
            <a:ext cx="9144000" cy="1140191"/>
          </a:xfrm>
        </p:spPr>
        <p:txBody>
          <a:bodyPr anchor="b">
            <a:normAutofit/>
          </a:bodyPr>
          <a:lstStyle>
            <a:lvl1pPr algn="ctr">
              <a:defRPr sz="5400"/>
            </a:lvl1pPr>
          </a:lstStyle>
          <a:p>
            <a:r>
              <a:rPr lang="en-US" dirty="0"/>
              <a:t>Click to edit Master title style</a:t>
            </a:r>
            <a:endParaRPr lang="it-IT" dirty="0"/>
          </a:p>
        </p:txBody>
      </p:sp>
      <p:sp>
        <p:nvSpPr>
          <p:cNvPr id="7" name="Text Placeholder 2">
            <a:extLst>
              <a:ext uri="{FF2B5EF4-FFF2-40B4-BE49-F238E27FC236}">
                <a16:creationId xmlns:a16="http://schemas.microsoft.com/office/drawing/2014/main" id="{75DE369F-6248-004E-BC08-F2E3F7373738}"/>
              </a:ext>
            </a:extLst>
          </p:cNvPr>
          <p:cNvSpPr>
            <a:spLocks noGrp="1"/>
          </p:cNvSpPr>
          <p:nvPr>
            <p:ph idx="13"/>
          </p:nvPr>
        </p:nvSpPr>
        <p:spPr>
          <a:xfrm>
            <a:off x="1524000" y="2453175"/>
            <a:ext cx="8827477" cy="3466979"/>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p:txBody>
      </p:sp>
      <p:sp>
        <p:nvSpPr>
          <p:cNvPr id="10" name="Slide Number Placeholder 5">
            <a:extLst>
              <a:ext uri="{FF2B5EF4-FFF2-40B4-BE49-F238E27FC236}">
                <a16:creationId xmlns:a16="http://schemas.microsoft.com/office/drawing/2014/main" id="{2E98E356-0C2A-3E4F-937D-FF8F823B1E77}"/>
              </a:ext>
            </a:extLst>
          </p:cNvPr>
          <p:cNvSpPr>
            <a:spLocks noGrp="1"/>
          </p:cNvSpPr>
          <p:nvPr>
            <p:ph type="sldNum" sz="quarter" idx="4"/>
          </p:nvPr>
        </p:nvSpPr>
        <p:spPr>
          <a:xfrm>
            <a:off x="8610600" y="6531429"/>
            <a:ext cx="2743200" cy="261296"/>
          </a:xfrm>
          <a:prstGeom prst="rect">
            <a:avLst/>
          </a:prstGeom>
        </p:spPr>
        <p:txBody>
          <a:bodyPr vert="horz" lIns="91440" tIns="45720" rIns="91440" bIns="45720" rtlCol="0" anchor="ctr"/>
          <a:lstStyle>
            <a:lvl1pPr algn="r">
              <a:defRPr sz="1200">
                <a:solidFill>
                  <a:srgbClr val="13912E"/>
                </a:solidFill>
              </a:defRPr>
            </a:lvl1pPr>
          </a:lstStyle>
          <a:p>
            <a:fld id="{CC526A9B-8C67-7942-98DE-0DB5C5796EA1}" type="slidenum">
              <a:rPr lang="it-IT" smtClean="0"/>
              <a:pPr/>
              <a:t>‹N›</a:t>
            </a:fld>
            <a:endParaRPr lang="it-IT" dirty="0"/>
          </a:p>
        </p:txBody>
      </p:sp>
      <p:sp>
        <p:nvSpPr>
          <p:cNvPr id="11" name="Footer Placeholder 4">
            <a:extLst>
              <a:ext uri="{FF2B5EF4-FFF2-40B4-BE49-F238E27FC236}">
                <a16:creationId xmlns:a16="http://schemas.microsoft.com/office/drawing/2014/main" id="{900614E5-ACD6-9641-9AA1-FFFA8CB689C3}"/>
              </a:ext>
            </a:extLst>
          </p:cNvPr>
          <p:cNvSpPr>
            <a:spLocks noGrp="1"/>
          </p:cNvSpPr>
          <p:nvPr>
            <p:ph type="ftr" sz="quarter" idx="3"/>
          </p:nvPr>
        </p:nvSpPr>
        <p:spPr>
          <a:xfrm>
            <a:off x="4221480" y="6531429"/>
            <a:ext cx="4114800" cy="261296"/>
          </a:xfrm>
          <a:prstGeom prst="rect">
            <a:avLst/>
          </a:prstGeom>
        </p:spPr>
        <p:txBody>
          <a:bodyPr vert="horz" lIns="91440" tIns="45720" rIns="91440" bIns="45720" rtlCol="0" anchor="ctr"/>
          <a:lstStyle>
            <a:lvl1pPr algn="ctr">
              <a:defRPr sz="1200">
                <a:solidFill>
                  <a:srgbClr val="13912E"/>
                </a:solidFill>
              </a:defRPr>
            </a:lvl1pPr>
          </a:lstStyle>
          <a:p>
            <a:r>
              <a:rPr lang="it-IT" dirty="0" err="1"/>
              <a:t>www.panacearesearch.eu</a:t>
            </a:r>
            <a:endParaRPr lang="it-IT" dirty="0"/>
          </a:p>
        </p:txBody>
      </p:sp>
      <p:sp>
        <p:nvSpPr>
          <p:cNvPr id="9" name="Footer Placeholder 4">
            <a:extLst>
              <a:ext uri="{FF2B5EF4-FFF2-40B4-BE49-F238E27FC236}">
                <a16:creationId xmlns:a16="http://schemas.microsoft.com/office/drawing/2014/main" id="{4F8151F9-3E85-A14E-A5C7-7C5449EF60C6}"/>
              </a:ext>
            </a:extLst>
          </p:cNvPr>
          <p:cNvSpPr txBox="1">
            <a:spLocks/>
          </p:cNvSpPr>
          <p:nvPr userDrawn="1"/>
        </p:nvSpPr>
        <p:spPr>
          <a:xfrm>
            <a:off x="746760" y="6531429"/>
            <a:ext cx="4114800" cy="26129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rgbClr val="13912E"/>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noProof="0" dirty="0"/>
              <a:t>PANACEAresearch – January 2019</a:t>
            </a:r>
          </a:p>
        </p:txBody>
      </p:sp>
    </p:spTree>
    <p:extLst>
      <p:ext uri="{BB962C8B-B14F-4D97-AF65-F5344CB8AC3E}">
        <p14:creationId xmlns:p14="http://schemas.microsoft.com/office/powerpoint/2010/main" val="315267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 titolo sezione - vuoto">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1272B704-8599-8942-BBD9-CB4844D67612}"/>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‹N›</a:t>
            </a:fld>
            <a:endParaRPr lang="it-IT" dirty="0"/>
          </a:p>
        </p:txBody>
      </p:sp>
      <p:sp>
        <p:nvSpPr>
          <p:cNvPr id="6" name="Segnaposto piè di pagina 5">
            <a:extLst>
              <a:ext uri="{FF2B5EF4-FFF2-40B4-BE49-F238E27FC236}">
                <a16:creationId xmlns:a16="http://schemas.microsoft.com/office/drawing/2014/main" id="{0CFE32BA-E404-B746-8C97-6DA4CD65620A}"/>
              </a:ext>
            </a:extLst>
          </p:cNvPr>
          <p:cNvSpPr>
            <a:spLocks noGrp="1"/>
          </p:cNvSpPr>
          <p:nvPr>
            <p:ph type="ftr" sz="quarter" idx="3"/>
          </p:nvPr>
        </p:nvSpPr>
        <p:spPr>
          <a:xfrm>
            <a:off x="4221480" y="6531429"/>
            <a:ext cx="4114800" cy="261296"/>
          </a:xfrm>
        </p:spPr>
        <p:txBody>
          <a:bodyPr/>
          <a:lstStyle/>
          <a:p>
            <a:r>
              <a:rPr lang="it-IT" dirty="0"/>
              <a:t>www.panacearesearch.eu</a:t>
            </a:r>
          </a:p>
        </p:txBody>
      </p:sp>
    </p:spTree>
    <p:extLst>
      <p:ext uri="{BB962C8B-B14F-4D97-AF65-F5344CB8AC3E}">
        <p14:creationId xmlns:p14="http://schemas.microsoft.com/office/powerpoint/2010/main" val="9095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r="75000" b="86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0BAAEB-C624-5A49-8145-42B1CE0FF91A}"/>
              </a:ext>
            </a:extLst>
          </p:cNvPr>
          <p:cNvPicPr>
            <a:picLocks noChangeAspect="1"/>
          </p:cNvPicPr>
          <p:nvPr userDrawn="1"/>
        </p:nvPicPr>
        <p:blipFill>
          <a:blip r:embed="rId6">
            <a:alphaModFix amt="18000"/>
          </a:blip>
          <a:stretch>
            <a:fillRect/>
          </a:stretch>
        </p:blipFill>
        <p:spPr>
          <a:xfrm>
            <a:off x="8295468" y="222739"/>
            <a:ext cx="5049864" cy="6858000"/>
          </a:xfrm>
          <a:prstGeom prst="rect">
            <a:avLst/>
          </a:prstGeom>
        </p:spPr>
      </p:pic>
      <p:sp>
        <p:nvSpPr>
          <p:cNvPr id="7" name="Rectangle 6">
            <a:extLst>
              <a:ext uri="{FF2B5EF4-FFF2-40B4-BE49-F238E27FC236}">
                <a16:creationId xmlns:a16="http://schemas.microsoft.com/office/drawing/2014/main" id="{0EBCCD52-6701-B24E-BEAD-A2232BC3328A}"/>
              </a:ext>
            </a:extLst>
          </p:cNvPr>
          <p:cNvSpPr/>
          <p:nvPr userDrawn="1"/>
        </p:nvSpPr>
        <p:spPr>
          <a:xfrm>
            <a:off x="0" y="6483928"/>
            <a:ext cx="12192000" cy="409699"/>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a:extLst>
              <a:ext uri="{FF2B5EF4-FFF2-40B4-BE49-F238E27FC236}">
                <a16:creationId xmlns:a16="http://schemas.microsoft.com/office/drawing/2014/main" id="{7388DB3E-FADE-9D44-B7A5-56C46983DA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it-IT" dirty="0"/>
          </a:p>
        </p:txBody>
      </p:sp>
      <p:sp>
        <p:nvSpPr>
          <p:cNvPr id="3" name="Text Placeholder 2">
            <a:extLst>
              <a:ext uri="{FF2B5EF4-FFF2-40B4-BE49-F238E27FC236}">
                <a16:creationId xmlns:a16="http://schemas.microsoft.com/office/drawing/2014/main" id="{124F8FB1-4BBD-014E-BD8B-0A79824F2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 Edit Master text styles</a:t>
            </a:r>
          </a:p>
          <a:p>
            <a:pPr lvl="1"/>
            <a:r>
              <a:rPr lang="en-US" dirty="0"/>
              <a:t>Second level</a:t>
            </a:r>
          </a:p>
          <a:p>
            <a:pPr lvl="2"/>
            <a:r>
              <a:rPr lang="en-US" dirty="0"/>
              <a:t>Third level</a:t>
            </a:r>
          </a:p>
          <a:p>
            <a:pPr lvl="3"/>
            <a:r>
              <a:rPr lang="en-US" dirty="0"/>
              <a:t>Fourth level</a:t>
            </a:r>
          </a:p>
        </p:txBody>
      </p:sp>
      <p:sp>
        <p:nvSpPr>
          <p:cNvPr id="10" name="Slide Number Placeholder 5">
            <a:extLst>
              <a:ext uri="{FF2B5EF4-FFF2-40B4-BE49-F238E27FC236}">
                <a16:creationId xmlns:a16="http://schemas.microsoft.com/office/drawing/2014/main" id="{7B5A3C8A-A0D8-884D-AD50-2096BC52F1DE}"/>
              </a:ext>
            </a:extLst>
          </p:cNvPr>
          <p:cNvSpPr>
            <a:spLocks noGrp="1"/>
          </p:cNvSpPr>
          <p:nvPr>
            <p:ph type="sldNum" sz="quarter" idx="4"/>
          </p:nvPr>
        </p:nvSpPr>
        <p:spPr>
          <a:xfrm>
            <a:off x="8610600" y="6531429"/>
            <a:ext cx="2743200" cy="261296"/>
          </a:xfrm>
          <a:prstGeom prst="rect">
            <a:avLst/>
          </a:prstGeom>
        </p:spPr>
        <p:txBody>
          <a:bodyPr vert="horz" lIns="91440" tIns="45720" rIns="91440" bIns="45720" rtlCol="0" anchor="ctr"/>
          <a:lstStyle>
            <a:lvl1pPr algn="r">
              <a:defRPr sz="1200">
                <a:solidFill>
                  <a:srgbClr val="13912E"/>
                </a:solidFill>
              </a:defRPr>
            </a:lvl1pPr>
          </a:lstStyle>
          <a:p>
            <a:fld id="{CC526A9B-8C67-7942-98DE-0DB5C5796EA1}" type="slidenum">
              <a:rPr lang="it-IT" smtClean="0"/>
              <a:pPr/>
              <a:t>‹N›</a:t>
            </a:fld>
            <a:endParaRPr lang="it-IT" dirty="0"/>
          </a:p>
        </p:txBody>
      </p:sp>
      <p:sp>
        <p:nvSpPr>
          <p:cNvPr id="11" name="Footer Placeholder 4">
            <a:extLst>
              <a:ext uri="{FF2B5EF4-FFF2-40B4-BE49-F238E27FC236}">
                <a16:creationId xmlns:a16="http://schemas.microsoft.com/office/drawing/2014/main" id="{F728F973-01B8-764D-BDA2-745B2A7E17C3}"/>
              </a:ext>
            </a:extLst>
          </p:cNvPr>
          <p:cNvSpPr>
            <a:spLocks noGrp="1"/>
          </p:cNvSpPr>
          <p:nvPr>
            <p:ph type="ftr" sz="quarter" idx="3"/>
          </p:nvPr>
        </p:nvSpPr>
        <p:spPr>
          <a:xfrm>
            <a:off x="4221480" y="6531429"/>
            <a:ext cx="4114800" cy="261296"/>
          </a:xfrm>
          <a:prstGeom prst="rect">
            <a:avLst/>
          </a:prstGeom>
        </p:spPr>
        <p:txBody>
          <a:bodyPr vert="horz" lIns="91440" tIns="45720" rIns="91440" bIns="45720" rtlCol="0" anchor="ctr"/>
          <a:lstStyle>
            <a:lvl1pPr algn="ctr">
              <a:defRPr sz="1200">
                <a:solidFill>
                  <a:srgbClr val="13912E"/>
                </a:solidFill>
              </a:defRPr>
            </a:lvl1pPr>
          </a:lstStyle>
          <a:p>
            <a:r>
              <a:rPr lang="it-IT" dirty="0" err="1"/>
              <a:t>www.panacearesearch.eu</a:t>
            </a:r>
            <a:endParaRPr lang="it-IT" dirty="0"/>
          </a:p>
        </p:txBody>
      </p:sp>
    </p:spTree>
    <p:extLst>
      <p:ext uri="{BB962C8B-B14F-4D97-AF65-F5344CB8AC3E}">
        <p14:creationId xmlns:p14="http://schemas.microsoft.com/office/powerpoint/2010/main" val="3086148653"/>
      </p:ext>
    </p:extLst>
  </p:cSld>
  <p:clrMap bg1="lt1" tx1="dk1" bg2="lt2" tx2="dk2" accent1="accent1" accent2="accent2" accent3="accent3" accent4="accent4" accent5="accent5" accent6="accent6" hlink="hlink" folHlink="folHlink"/>
  <p:sldLayoutIdLst>
    <p:sldLayoutId id="2147483674" r:id="rId1"/>
    <p:sldLayoutId id="2147483669" r:id="rId2"/>
    <p:sldLayoutId id="2147483675" r:id="rId3"/>
  </p:sldLayoutIdLst>
  <p:hf hdr="0"/>
  <p:txStyles>
    <p:titleStyle>
      <a:lvl1pPr algn="r" defTabSz="914400" rtl="0" eaLnBrk="1" latinLnBrk="0" hangingPunct="1">
        <a:lnSpc>
          <a:spcPct val="90000"/>
        </a:lnSpc>
        <a:spcBef>
          <a:spcPct val="0"/>
        </a:spcBef>
        <a:buNone/>
        <a:defRPr sz="4400" b="0" i="0" kern="1200">
          <a:solidFill>
            <a:srgbClr val="666666"/>
          </a:solidFill>
          <a:latin typeface="Source Serif Pro" panose="02040603050405020204" pitchFamily="18" charset="0"/>
          <a:ea typeface="Source Serif Pro" panose="02040603050405020204" pitchFamily="18" charset="0"/>
          <a:cs typeface="+mj-cs"/>
        </a:defRPr>
      </a:lvl1pPr>
    </p:titleStyle>
    <p:bodyStyle>
      <a:lvl1pPr marL="228600" indent="-228600" algn="l" defTabSz="914400" rtl="0" eaLnBrk="1" latinLnBrk="0" hangingPunct="1">
        <a:lnSpc>
          <a:spcPct val="90000"/>
        </a:lnSpc>
        <a:spcBef>
          <a:spcPts val="1000"/>
        </a:spcBef>
        <a:buSzPct val="120000"/>
        <a:buFontTx/>
        <a:buBlip>
          <a:blip r:embed="rId7"/>
        </a:buBlip>
        <a:defRPr sz="2800" b="0" i="0" kern="1200">
          <a:solidFill>
            <a:srgbClr val="666666"/>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Clr>
          <a:srgbClr val="94B961"/>
        </a:buClr>
        <a:buFont typeface="System Font"/>
        <a:buChar char="○"/>
        <a:defRPr sz="2400" b="0" i="0" kern="1200">
          <a:solidFill>
            <a:srgbClr val="666666"/>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Clr>
          <a:srgbClr val="94B961"/>
        </a:buClr>
        <a:buSzPct val="90000"/>
        <a:buFont typeface=".Hiragino Kaku Gothic Interface W3"/>
        <a:buChar char="▷"/>
        <a:defRPr sz="2000" b="0" i="0" kern="1200">
          <a:solidFill>
            <a:srgbClr val="666666"/>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Clr>
          <a:srgbClr val="94B961"/>
        </a:buClr>
        <a:buFont typeface="Apple Symbols" panose="02000000000000000000" pitchFamily="2" charset="-79"/>
        <a:buChar char="☐"/>
        <a:defRPr sz="1800" b="0" i="0" kern="1200">
          <a:solidFill>
            <a:srgbClr val="666666"/>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5.tiff"/><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5.tiff"/><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4ED2-4E8D-2D43-9D66-1D1C798E89B3}"/>
              </a:ext>
            </a:extLst>
          </p:cNvPr>
          <p:cNvSpPr>
            <a:spLocks noGrp="1"/>
          </p:cNvSpPr>
          <p:nvPr>
            <p:ph type="title"/>
          </p:nvPr>
        </p:nvSpPr>
        <p:spPr>
          <a:xfrm>
            <a:off x="2540000" y="2009553"/>
            <a:ext cx="9263311" cy="2293999"/>
          </a:xfrm>
        </p:spPr>
        <p:txBody>
          <a:bodyPr>
            <a:normAutofit fontScale="90000"/>
          </a:bodyPr>
          <a:lstStyle/>
          <a:p>
            <a:pPr>
              <a:lnSpc>
                <a:spcPct val="100000"/>
              </a:lnSpc>
              <a:spcBef>
                <a:spcPts val="1200"/>
              </a:spcBef>
              <a:spcAft>
                <a:spcPts val="600"/>
              </a:spcAft>
            </a:pPr>
            <a:br>
              <a:rPr lang="en-GB" dirty="0">
                <a:solidFill>
                  <a:schemeClr val="tx1"/>
                </a:solidFill>
              </a:rPr>
            </a:br>
            <a:br>
              <a:rPr lang="en-GB" sz="2000" dirty="0">
                <a:solidFill>
                  <a:schemeClr val="tx1"/>
                </a:solidFill>
              </a:rPr>
            </a:br>
            <a:r>
              <a:rPr lang="en-GB" dirty="0"/>
              <a:t>“Front-line” experience with healthcare cybersecurity in the Covid-19 context</a:t>
            </a:r>
            <a:br>
              <a:rPr lang="en-GB" dirty="0">
                <a:solidFill>
                  <a:schemeClr val="tx1"/>
                </a:solidFill>
              </a:rPr>
            </a:br>
            <a:endParaRPr lang="en-GB" i="1" dirty="0">
              <a:solidFill>
                <a:schemeClr val="tx1"/>
              </a:solidFill>
            </a:endParaRPr>
          </a:p>
        </p:txBody>
      </p:sp>
      <p:sp>
        <p:nvSpPr>
          <p:cNvPr id="7" name="Text Placeholder 6">
            <a:extLst>
              <a:ext uri="{FF2B5EF4-FFF2-40B4-BE49-F238E27FC236}">
                <a16:creationId xmlns:a16="http://schemas.microsoft.com/office/drawing/2014/main" id="{BDDAE2C1-7542-A840-8532-85B26E092B91}"/>
              </a:ext>
            </a:extLst>
          </p:cNvPr>
          <p:cNvSpPr>
            <a:spLocks noGrp="1"/>
          </p:cNvSpPr>
          <p:nvPr>
            <p:ph type="body" sz="quarter" idx="14"/>
          </p:nvPr>
        </p:nvSpPr>
        <p:spPr/>
        <p:txBody>
          <a:bodyPr>
            <a:normAutofit fontScale="92500" lnSpcReduction="20000"/>
          </a:bodyPr>
          <a:lstStyle/>
          <a:p>
            <a:r>
              <a:rPr lang="en-GB" dirty="0"/>
              <a:t>Sabina </a:t>
            </a:r>
            <a:r>
              <a:rPr lang="en-GB" dirty="0" err="1"/>
              <a:t>Magalini</a:t>
            </a:r>
            <a:r>
              <a:rPr lang="en-GB" dirty="0"/>
              <a:t> MD</a:t>
            </a:r>
          </a:p>
        </p:txBody>
      </p:sp>
      <p:sp>
        <p:nvSpPr>
          <p:cNvPr id="8" name="Text Placeholder 7">
            <a:extLst>
              <a:ext uri="{FF2B5EF4-FFF2-40B4-BE49-F238E27FC236}">
                <a16:creationId xmlns:a16="http://schemas.microsoft.com/office/drawing/2014/main" id="{58732E38-DA6A-7E48-8586-43F9224CEC56}"/>
              </a:ext>
            </a:extLst>
          </p:cNvPr>
          <p:cNvSpPr>
            <a:spLocks noGrp="1"/>
          </p:cNvSpPr>
          <p:nvPr>
            <p:ph type="body" sz="quarter" idx="15"/>
          </p:nvPr>
        </p:nvSpPr>
        <p:spPr>
          <a:xfrm>
            <a:off x="1071563" y="4961459"/>
            <a:ext cx="6695193" cy="939946"/>
          </a:xfrm>
        </p:spPr>
        <p:txBody>
          <a:bodyPr/>
          <a:lstStyle/>
          <a:p>
            <a:pPr marL="285750" indent="-285750">
              <a:buFont typeface="Arial" panose="020B0604020202020204" pitchFamily="34" charset="0"/>
              <a:buChar char="•"/>
            </a:pPr>
            <a:r>
              <a:rPr lang="en-GB" sz="1800" b="0" dirty="0">
                <a:solidFill>
                  <a:schemeClr val="tx1"/>
                </a:solidFill>
              </a:rPr>
              <a:t>Surgeon in the Department of Surgery of Catholic University of the </a:t>
            </a:r>
            <a:r>
              <a:rPr lang="en-US" sz="1800" b="0" dirty="0">
                <a:solidFill>
                  <a:schemeClr val="tx1"/>
                </a:solidFill>
              </a:rPr>
              <a:t>Sacred Heart and Policlinico Gemelli</a:t>
            </a:r>
          </a:p>
          <a:p>
            <a:pPr marL="285750" indent="-285750">
              <a:buFont typeface="Arial" panose="020B0604020202020204" pitchFamily="34" charset="0"/>
              <a:buChar char="•"/>
            </a:pPr>
            <a:r>
              <a:rPr lang="en-US" sz="1800" b="0" dirty="0">
                <a:solidFill>
                  <a:schemeClr val="tx1"/>
                </a:solidFill>
              </a:rPr>
              <a:t>H2020 Panacea Project coordinator</a:t>
            </a:r>
          </a:p>
        </p:txBody>
      </p:sp>
      <p:pic>
        <p:nvPicPr>
          <p:cNvPr id="9" name="Picture 2" descr="EU">
            <a:extLst>
              <a:ext uri="{FF2B5EF4-FFF2-40B4-BE49-F238E27FC236}">
                <a16:creationId xmlns:a16="http://schemas.microsoft.com/office/drawing/2014/main" id="{E21F5276-1B99-6844-9904-720FE06D6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589" y="5793901"/>
            <a:ext cx="590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14">
            <a:extLst>
              <a:ext uri="{FF2B5EF4-FFF2-40B4-BE49-F238E27FC236}">
                <a16:creationId xmlns:a16="http://schemas.microsoft.com/office/drawing/2014/main" id="{A6FC4F83-663C-714D-9E91-B397E71DDE73}"/>
              </a:ext>
            </a:extLst>
          </p:cNvPr>
          <p:cNvSpPr>
            <a:spLocks noChangeArrowheads="1"/>
          </p:cNvSpPr>
          <p:nvPr/>
        </p:nvSpPr>
        <p:spPr bwMode="auto">
          <a:xfrm>
            <a:off x="6224050" y="5779613"/>
            <a:ext cx="4780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fontAlgn="base">
              <a:spcBef>
                <a:spcPct val="0"/>
              </a:spcBef>
              <a:spcAft>
                <a:spcPct val="0"/>
              </a:spcAft>
            </a:pPr>
            <a:r>
              <a:rPr lang="en-US" altLang="x-none" sz="1200" dirty="0">
                <a:solidFill>
                  <a:prstClr val="black"/>
                </a:solidFill>
                <a:latin typeface="Calibri" charset="0"/>
              </a:rPr>
              <a:t>Funded </a:t>
            </a:r>
            <a:r>
              <a:rPr lang="en-US" altLang="x-none" sz="1200" kern="1200" dirty="0">
                <a:solidFill>
                  <a:prstClr val="black"/>
                </a:solidFill>
                <a:latin typeface="Calibri" charset="0"/>
                <a:ea typeface="ＭＳ Ｐゴシック" charset="-128"/>
                <a:cs typeface="+mn-cs"/>
              </a:rPr>
              <a:t>by the </a:t>
            </a:r>
            <a:r>
              <a:rPr lang="en-GB" sz="1200" kern="1200" dirty="0">
                <a:solidFill>
                  <a:prstClr val="black"/>
                </a:solidFill>
                <a:latin typeface="Calibri" charset="0"/>
                <a:ea typeface="ＭＳ Ｐゴシック" charset="-128"/>
                <a:cs typeface="+mn-cs"/>
              </a:rPr>
              <a:t>European Union’s Horizon 2020 </a:t>
            </a:r>
            <a:br>
              <a:rPr lang="en-GB" sz="1200" kern="1200" dirty="0">
                <a:solidFill>
                  <a:prstClr val="black"/>
                </a:solidFill>
                <a:latin typeface="Calibri" charset="0"/>
                <a:ea typeface="ＭＳ Ｐゴシック" charset="-128"/>
                <a:cs typeface="+mn-cs"/>
              </a:rPr>
            </a:br>
            <a:r>
              <a:rPr lang="en-GB" sz="1200" kern="1200" dirty="0">
                <a:solidFill>
                  <a:prstClr val="black"/>
                </a:solidFill>
                <a:latin typeface="Calibri" charset="0"/>
                <a:ea typeface="ＭＳ Ｐゴシック" charset="-128"/>
                <a:cs typeface="+mn-cs"/>
              </a:rPr>
              <a:t>Research and Innovation Programme, under Grant Agreement no 826293</a:t>
            </a:r>
            <a:endParaRPr lang="en-US" altLang="x-none" sz="1200" dirty="0">
              <a:solidFill>
                <a:prstClr val="black"/>
              </a:solidFill>
              <a:latin typeface="Calibri" charset="0"/>
            </a:endParaRPr>
          </a:p>
        </p:txBody>
      </p:sp>
      <p:sp>
        <p:nvSpPr>
          <p:cNvPr id="11" name="Segnaposto piè di pagina 5">
            <a:extLst>
              <a:ext uri="{FF2B5EF4-FFF2-40B4-BE49-F238E27FC236}">
                <a16:creationId xmlns:a16="http://schemas.microsoft.com/office/drawing/2014/main" id="{D517E531-D7EE-D54C-A6F7-D5C0E7BEC984}"/>
              </a:ext>
            </a:extLst>
          </p:cNvPr>
          <p:cNvSpPr>
            <a:spLocks noGrp="1"/>
          </p:cNvSpPr>
          <p:nvPr>
            <p:ph type="ftr" sz="quarter" idx="3"/>
          </p:nvPr>
        </p:nvSpPr>
        <p:spPr>
          <a:xfrm>
            <a:off x="4221480" y="6531429"/>
            <a:ext cx="4114800" cy="261296"/>
          </a:xfrm>
        </p:spPr>
        <p:txBody>
          <a:bodyPr/>
          <a:lstStyle/>
          <a:p>
            <a:r>
              <a:rPr lang="it-IT" sz="2400" dirty="0" err="1"/>
              <a:t>www.panacearesearch.eu</a:t>
            </a:r>
            <a:endParaRPr lang="it-IT" sz="2400" dirty="0"/>
          </a:p>
        </p:txBody>
      </p:sp>
      <p:pic>
        <p:nvPicPr>
          <p:cNvPr id="12" name="Immagine 11"/>
          <p:cNvPicPr>
            <a:picLocks noChangeAspect="1"/>
          </p:cNvPicPr>
          <p:nvPr/>
        </p:nvPicPr>
        <p:blipFill>
          <a:blip r:embed="rId4"/>
          <a:stretch>
            <a:fillRect/>
          </a:stretch>
        </p:blipFill>
        <p:spPr>
          <a:xfrm>
            <a:off x="10938692" y="74679"/>
            <a:ext cx="994251" cy="917626"/>
          </a:xfrm>
          <a:prstGeom prst="rect">
            <a:avLst/>
          </a:prstGeom>
        </p:spPr>
      </p:pic>
    </p:spTree>
    <p:extLst>
      <p:ext uri="{BB962C8B-B14F-4D97-AF65-F5344CB8AC3E}">
        <p14:creationId xmlns:p14="http://schemas.microsoft.com/office/powerpoint/2010/main" val="924958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10CDEBF7-0780-AE42-9108-5351514E52B7}"/>
              </a:ext>
            </a:extLst>
          </p:cNvPr>
          <p:cNvPicPr>
            <a:picLocks noChangeAspect="1"/>
          </p:cNvPicPr>
          <p:nvPr/>
        </p:nvPicPr>
        <p:blipFill>
          <a:blip r:embed="rId3"/>
          <a:stretch>
            <a:fillRect/>
          </a:stretch>
        </p:blipFill>
        <p:spPr>
          <a:xfrm>
            <a:off x="1668790" y="2219807"/>
            <a:ext cx="4652514" cy="3963645"/>
          </a:xfrm>
          <a:prstGeom prst="rect">
            <a:avLst/>
          </a:prstGeom>
        </p:spPr>
      </p:pic>
      <p:sp>
        <p:nvSpPr>
          <p:cNvPr id="10" name="Content Placeholder 2">
            <a:extLst>
              <a:ext uri="{FF2B5EF4-FFF2-40B4-BE49-F238E27FC236}">
                <a16:creationId xmlns:a16="http://schemas.microsoft.com/office/drawing/2014/main" id="{9AEE8E44-0752-A240-9622-F6AD564B6122}"/>
              </a:ext>
            </a:extLst>
          </p:cNvPr>
          <p:cNvSpPr txBox="1">
            <a:spLocks/>
          </p:cNvSpPr>
          <p:nvPr/>
        </p:nvSpPr>
        <p:spPr>
          <a:xfrm>
            <a:off x="1379384" y="903697"/>
            <a:ext cx="9036067" cy="1155844"/>
          </a:xfrm>
          <a:prstGeom prst="rect">
            <a:avLst/>
          </a:prstGeom>
          <a:solidFill>
            <a:schemeClr val="bg1"/>
          </a:solidFill>
        </p:spPr>
        <p:txBody>
          <a:bodyPr>
            <a:normAutofit/>
          </a:bodyPr>
          <a:lstStyle>
            <a:lvl1pPr marL="303741" indent="-303741" algn="l" defTabSz="404988" rtl="0" eaLnBrk="1" latinLnBrk="0" hangingPunct="1">
              <a:spcBef>
                <a:spcPct val="20000"/>
              </a:spcBef>
              <a:buFont typeface="Arial"/>
              <a:buChar char="•"/>
              <a:defRPr sz="2835" kern="1200">
                <a:solidFill>
                  <a:schemeClr val="tx1"/>
                </a:solidFill>
                <a:latin typeface="+mn-lt"/>
                <a:ea typeface="+mn-ea"/>
                <a:cs typeface="+mn-cs"/>
              </a:defRPr>
            </a:lvl1pPr>
            <a:lvl2pPr marL="658105" indent="-253117" algn="l" defTabSz="404988" rtl="0" eaLnBrk="1" latinLnBrk="0" hangingPunct="1">
              <a:spcBef>
                <a:spcPct val="20000"/>
              </a:spcBef>
              <a:buFont typeface="Arial"/>
              <a:buChar char="–"/>
              <a:defRPr sz="2480" kern="1200">
                <a:solidFill>
                  <a:schemeClr val="tx1"/>
                </a:solidFill>
                <a:latin typeface="+mn-lt"/>
                <a:ea typeface="+mn-ea"/>
                <a:cs typeface="+mn-cs"/>
              </a:defRPr>
            </a:lvl2pPr>
            <a:lvl3pPr marL="1012469" indent="-202494" algn="l" defTabSz="404988" rtl="0" eaLnBrk="1" latinLnBrk="0" hangingPunct="1">
              <a:spcBef>
                <a:spcPct val="20000"/>
              </a:spcBef>
              <a:buFont typeface="Arial"/>
              <a:buChar char="•"/>
              <a:defRPr sz="2126" kern="1200">
                <a:solidFill>
                  <a:schemeClr val="tx1"/>
                </a:solidFill>
                <a:latin typeface="+mn-lt"/>
                <a:ea typeface="+mn-ea"/>
                <a:cs typeface="+mn-cs"/>
              </a:defRPr>
            </a:lvl3pPr>
            <a:lvl4pPr marL="1417457" indent="-202494" algn="l" defTabSz="404988" rtl="0" eaLnBrk="1" latinLnBrk="0" hangingPunct="1">
              <a:spcBef>
                <a:spcPct val="20000"/>
              </a:spcBef>
              <a:buFont typeface="Arial"/>
              <a:buChar char="–"/>
              <a:defRPr sz="1772" kern="1200">
                <a:solidFill>
                  <a:schemeClr val="tx1"/>
                </a:solidFill>
                <a:latin typeface="+mn-lt"/>
                <a:ea typeface="+mn-ea"/>
                <a:cs typeface="+mn-cs"/>
              </a:defRPr>
            </a:lvl4pPr>
            <a:lvl5pPr marL="1822445" indent="-202494" algn="l" defTabSz="404988" rtl="0" eaLnBrk="1" latinLnBrk="0" hangingPunct="1">
              <a:spcBef>
                <a:spcPct val="20000"/>
              </a:spcBef>
              <a:buFont typeface="Arial"/>
              <a:buChar char="»"/>
              <a:defRPr sz="1772" kern="1200">
                <a:solidFill>
                  <a:schemeClr val="tx1"/>
                </a:solidFill>
                <a:latin typeface="+mn-lt"/>
                <a:ea typeface="+mn-ea"/>
                <a:cs typeface="+mn-cs"/>
              </a:defRPr>
            </a:lvl5pPr>
            <a:lvl6pPr marL="2227433" indent="-202494" algn="l" defTabSz="404988" rtl="0" eaLnBrk="1" latinLnBrk="0" hangingPunct="1">
              <a:spcBef>
                <a:spcPct val="20000"/>
              </a:spcBef>
              <a:buFont typeface="Arial"/>
              <a:buChar char="•"/>
              <a:defRPr sz="1772" kern="1200">
                <a:solidFill>
                  <a:schemeClr val="tx1"/>
                </a:solidFill>
                <a:latin typeface="+mn-lt"/>
                <a:ea typeface="+mn-ea"/>
                <a:cs typeface="+mn-cs"/>
              </a:defRPr>
            </a:lvl6pPr>
            <a:lvl7pPr marL="2632420" indent="-202494" algn="l" defTabSz="404988" rtl="0" eaLnBrk="1" latinLnBrk="0" hangingPunct="1">
              <a:spcBef>
                <a:spcPct val="20000"/>
              </a:spcBef>
              <a:buFont typeface="Arial"/>
              <a:buChar char="•"/>
              <a:defRPr sz="1772" kern="1200">
                <a:solidFill>
                  <a:schemeClr val="tx1"/>
                </a:solidFill>
                <a:latin typeface="+mn-lt"/>
                <a:ea typeface="+mn-ea"/>
                <a:cs typeface="+mn-cs"/>
              </a:defRPr>
            </a:lvl7pPr>
            <a:lvl8pPr marL="3037408" indent="-202494" algn="l" defTabSz="404988" rtl="0" eaLnBrk="1" latinLnBrk="0" hangingPunct="1">
              <a:spcBef>
                <a:spcPct val="20000"/>
              </a:spcBef>
              <a:buFont typeface="Arial"/>
              <a:buChar char="•"/>
              <a:defRPr sz="1772" kern="1200">
                <a:solidFill>
                  <a:schemeClr val="tx1"/>
                </a:solidFill>
                <a:latin typeface="+mn-lt"/>
                <a:ea typeface="+mn-ea"/>
                <a:cs typeface="+mn-cs"/>
              </a:defRPr>
            </a:lvl8pPr>
            <a:lvl9pPr marL="3442396" indent="-202494" algn="l" defTabSz="404988" rtl="0" eaLnBrk="1" latinLnBrk="0" hangingPunct="1">
              <a:spcBef>
                <a:spcPct val="20000"/>
              </a:spcBef>
              <a:buFont typeface="Arial"/>
              <a:buChar char="•"/>
              <a:defRPr sz="1772" kern="1200">
                <a:solidFill>
                  <a:schemeClr val="tx1"/>
                </a:solidFill>
                <a:latin typeface="+mn-lt"/>
                <a:ea typeface="+mn-ea"/>
                <a:cs typeface="+mn-cs"/>
              </a:defRPr>
            </a:lvl9pPr>
          </a:lstStyle>
          <a:p>
            <a:pPr marL="228600" indent="-228600" defTabSz="914400">
              <a:spcBef>
                <a:spcPts val="1000"/>
              </a:spcBef>
              <a:buSzPct val="120000"/>
              <a:buBlip>
                <a:blip r:embed="rId4"/>
              </a:buBlip>
            </a:pPr>
            <a:r>
              <a:rPr lang="en-GB" sz="2400" dirty="0">
                <a:solidFill>
                  <a:srgbClr val="666666"/>
                </a:solidFill>
                <a:latin typeface="Acumin Pro" panose="020B0504020202020204" pitchFamily="34" charset="77"/>
              </a:rPr>
              <a:t>PANACEA project will deliver, by end 2021, </a:t>
            </a:r>
            <a:r>
              <a:rPr lang="en-GB" sz="2400" b="1" dirty="0">
                <a:solidFill>
                  <a:srgbClr val="666666"/>
                </a:solidFill>
                <a:latin typeface="Acumin Pro" panose="020B0504020202020204" pitchFamily="34" charset="77"/>
              </a:rPr>
              <a:t>seven Tools, to improve cybersecurity preparedness</a:t>
            </a:r>
            <a:r>
              <a:rPr lang="en-GB" sz="2400" dirty="0">
                <a:solidFill>
                  <a:srgbClr val="666666"/>
                </a:solidFill>
                <a:latin typeface="Acumin Pro" panose="020B0504020202020204" pitchFamily="34" charset="77"/>
              </a:rPr>
              <a:t> of three types of “objects”  </a:t>
            </a:r>
          </a:p>
        </p:txBody>
      </p:sp>
      <p:sp>
        <p:nvSpPr>
          <p:cNvPr id="9" name="Title 1">
            <a:extLst>
              <a:ext uri="{FF2B5EF4-FFF2-40B4-BE49-F238E27FC236}">
                <a16:creationId xmlns:a16="http://schemas.microsoft.com/office/drawing/2014/main" id="{DA7A706A-8C83-DA4B-B014-024F05A244AD}"/>
              </a:ext>
            </a:extLst>
          </p:cNvPr>
          <p:cNvSpPr txBox="1">
            <a:spLocks/>
          </p:cNvSpPr>
          <p:nvPr/>
        </p:nvSpPr>
        <p:spPr>
          <a:xfrm>
            <a:off x="1742574" y="1497395"/>
            <a:ext cx="9370018" cy="677059"/>
          </a:xfrm>
          <a:prstGeom prst="rect">
            <a:avLst/>
          </a:prstGeom>
        </p:spPr>
        <p:txBody>
          <a:bodyPr>
            <a:noAutofit/>
          </a:bodyPr>
          <a:lstStyle>
            <a:lvl1pPr algn="ctr" defTabSz="404988" rtl="0" eaLnBrk="1" latinLnBrk="0" hangingPunct="1">
              <a:spcBef>
                <a:spcPct val="0"/>
              </a:spcBef>
              <a:buNone/>
              <a:defRPr sz="3898" kern="1200">
                <a:solidFill>
                  <a:schemeClr val="tx1"/>
                </a:solidFill>
                <a:latin typeface="+mj-lt"/>
                <a:ea typeface="+mj-ea"/>
                <a:cs typeface="+mj-cs"/>
              </a:defRPr>
            </a:lvl1pPr>
          </a:lstStyle>
          <a:p>
            <a:br>
              <a:rPr lang="en-GB" sz="2480" b="1" dirty="0">
                <a:solidFill>
                  <a:srgbClr val="E21F1D"/>
                </a:solidFill>
                <a:latin typeface="+mn-lt"/>
                <a:ea typeface="+mn-ea"/>
                <a:cs typeface="+mn-cs"/>
              </a:rPr>
            </a:br>
            <a:endParaRPr lang="en-GB" sz="2480" b="1" dirty="0">
              <a:solidFill>
                <a:srgbClr val="E21F1D"/>
              </a:solidFill>
              <a:latin typeface="+mn-lt"/>
              <a:ea typeface="+mn-ea"/>
              <a:cs typeface="+mn-cs"/>
            </a:endParaRPr>
          </a:p>
        </p:txBody>
      </p:sp>
      <p:sp>
        <p:nvSpPr>
          <p:cNvPr id="21" name="Segnaposto testo 3"/>
          <p:cNvSpPr txBox="1">
            <a:spLocks/>
          </p:cNvSpPr>
          <p:nvPr/>
        </p:nvSpPr>
        <p:spPr>
          <a:xfrm>
            <a:off x="1379383" y="932342"/>
            <a:ext cx="8782768" cy="565052"/>
          </a:xfrm>
          <a:prstGeom prst="rect">
            <a:avLst/>
          </a:prstGeom>
        </p:spPr>
        <p:txBody>
          <a:bodyPr anchor="ctr">
            <a:noAutofit/>
          </a:bodyPr>
          <a:lstStyle/>
          <a:p>
            <a:pPr algn="ctr" defTabSz="404988">
              <a:spcBef>
                <a:spcPct val="20000"/>
              </a:spcBef>
            </a:pPr>
            <a:endParaRPr lang="en-US" sz="2000" b="1" dirty="0">
              <a:solidFill>
                <a:srgbClr val="C00000"/>
              </a:solidFill>
            </a:endParaRPr>
          </a:p>
        </p:txBody>
      </p:sp>
      <p:sp>
        <p:nvSpPr>
          <p:cNvPr id="6" name="Segnaposto testo 3">
            <a:extLst>
              <a:ext uri="{FF2B5EF4-FFF2-40B4-BE49-F238E27FC236}">
                <a16:creationId xmlns:a16="http://schemas.microsoft.com/office/drawing/2014/main" id="{8C25F0EF-137F-D049-ABAB-495D3DCB8F73}"/>
              </a:ext>
            </a:extLst>
          </p:cNvPr>
          <p:cNvSpPr txBox="1">
            <a:spLocks/>
          </p:cNvSpPr>
          <p:nvPr/>
        </p:nvSpPr>
        <p:spPr>
          <a:xfrm>
            <a:off x="3850783" y="209029"/>
            <a:ext cx="7931314" cy="942438"/>
          </a:xfrm>
          <a:prstGeom prst="rect">
            <a:avLst/>
          </a:prstGeom>
        </p:spPr>
        <p:txBody>
          <a:bodyPr anchor="t">
            <a:noAutofit/>
          </a:bodyPr>
          <a:lstStyle/>
          <a:p>
            <a:pPr defTabSz="404988">
              <a:spcBef>
                <a:spcPct val="20000"/>
              </a:spcBef>
            </a:pPr>
            <a:r>
              <a:rPr lang="en-GB" sz="2480" b="1" dirty="0"/>
              <a:t>What can PANACEA Toolkit do (1/2)</a:t>
            </a:r>
          </a:p>
        </p:txBody>
      </p:sp>
      <p:sp>
        <p:nvSpPr>
          <p:cNvPr id="7" name="Segnaposto numero diapositiva 4">
            <a:extLst>
              <a:ext uri="{FF2B5EF4-FFF2-40B4-BE49-F238E27FC236}">
                <a16:creationId xmlns:a16="http://schemas.microsoft.com/office/drawing/2014/main" id="{C1BECA34-17B1-7149-ABF3-3ED0CBADFFAE}"/>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10</a:t>
            </a:fld>
            <a:endParaRPr lang="it-IT" dirty="0"/>
          </a:p>
        </p:txBody>
      </p:sp>
      <p:sp>
        <p:nvSpPr>
          <p:cNvPr id="8" name="Segnaposto piè di pagina 5">
            <a:extLst>
              <a:ext uri="{FF2B5EF4-FFF2-40B4-BE49-F238E27FC236}">
                <a16:creationId xmlns:a16="http://schemas.microsoft.com/office/drawing/2014/main" id="{8617F293-0925-034E-B1B9-08CEC7A2FA62}"/>
              </a:ext>
            </a:extLst>
          </p:cNvPr>
          <p:cNvSpPr>
            <a:spLocks noGrp="1"/>
          </p:cNvSpPr>
          <p:nvPr>
            <p:ph type="ftr" sz="quarter" idx="3"/>
          </p:nvPr>
        </p:nvSpPr>
        <p:spPr>
          <a:xfrm>
            <a:off x="4221480" y="6531429"/>
            <a:ext cx="4114800" cy="261296"/>
          </a:xfrm>
        </p:spPr>
        <p:txBody>
          <a:bodyPr/>
          <a:lstStyle/>
          <a:p>
            <a:r>
              <a:rPr lang="it-IT" dirty="0"/>
              <a:t>www.panacearesearch.eu</a:t>
            </a:r>
          </a:p>
        </p:txBody>
      </p:sp>
      <p:sp>
        <p:nvSpPr>
          <p:cNvPr id="12" name="Ovale 11">
            <a:extLst>
              <a:ext uri="{FF2B5EF4-FFF2-40B4-BE49-F238E27FC236}">
                <a16:creationId xmlns:a16="http://schemas.microsoft.com/office/drawing/2014/main" id="{A9FA6B88-975E-DD4D-9BEB-890C34B2D945}"/>
              </a:ext>
            </a:extLst>
          </p:cNvPr>
          <p:cNvSpPr>
            <a:spLocks noChangeAspect="1"/>
          </p:cNvSpPr>
          <p:nvPr/>
        </p:nvSpPr>
        <p:spPr>
          <a:xfrm>
            <a:off x="8456335" y="3541679"/>
            <a:ext cx="2656257" cy="1183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HC</a:t>
            </a:r>
          </a:p>
          <a:p>
            <a:pPr algn="ctr"/>
            <a:r>
              <a:rPr lang="en-GB" b="1" dirty="0"/>
              <a:t>Organizations</a:t>
            </a:r>
          </a:p>
        </p:txBody>
      </p:sp>
      <p:sp>
        <p:nvSpPr>
          <p:cNvPr id="13" name="Ovale 12">
            <a:extLst>
              <a:ext uri="{FF2B5EF4-FFF2-40B4-BE49-F238E27FC236}">
                <a16:creationId xmlns:a16="http://schemas.microsoft.com/office/drawing/2014/main" id="{3EFF1835-4A88-044C-BDC5-E3D33F368196}"/>
              </a:ext>
            </a:extLst>
          </p:cNvPr>
          <p:cNvSpPr>
            <a:spLocks noChangeAspect="1"/>
          </p:cNvSpPr>
          <p:nvPr/>
        </p:nvSpPr>
        <p:spPr>
          <a:xfrm>
            <a:off x="7863668" y="2170079"/>
            <a:ext cx="2656257" cy="1183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Medical Device Lifecycle</a:t>
            </a:r>
          </a:p>
        </p:txBody>
      </p:sp>
      <p:sp>
        <p:nvSpPr>
          <p:cNvPr id="14" name="Ovale 13">
            <a:extLst>
              <a:ext uri="{FF2B5EF4-FFF2-40B4-BE49-F238E27FC236}">
                <a16:creationId xmlns:a16="http://schemas.microsoft.com/office/drawing/2014/main" id="{E3476690-A3B4-1F44-AED4-D03F4FEB2E2B}"/>
              </a:ext>
            </a:extLst>
          </p:cNvPr>
          <p:cNvSpPr>
            <a:spLocks noChangeAspect="1"/>
          </p:cNvSpPr>
          <p:nvPr/>
        </p:nvSpPr>
        <p:spPr>
          <a:xfrm>
            <a:off x="7863668" y="4913279"/>
            <a:ext cx="2656257" cy="11838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HC </a:t>
            </a:r>
          </a:p>
          <a:p>
            <a:pPr algn="ctr"/>
            <a:r>
              <a:rPr lang="en-GB" b="1" dirty="0"/>
              <a:t>Information Systems Lifecycle</a:t>
            </a:r>
          </a:p>
        </p:txBody>
      </p:sp>
      <p:sp>
        <p:nvSpPr>
          <p:cNvPr id="26" name="Ovale 25">
            <a:extLst>
              <a:ext uri="{FF2B5EF4-FFF2-40B4-BE49-F238E27FC236}">
                <a16:creationId xmlns:a16="http://schemas.microsoft.com/office/drawing/2014/main" id="{2F604F08-ED94-9641-988C-97D2BBE320F3}"/>
              </a:ext>
            </a:extLst>
          </p:cNvPr>
          <p:cNvSpPr/>
          <p:nvPr/>
        </p:nvSpPr>
        <p:spPr>
          <a:xfrm>
            <a:off x="283138" y="1779679"/>
            <a:ext cx="474133" cy="35709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e 26">
            <a:extLst>
              <a:ext uri="{FF2B5EF4-FFF2-40B4-BE49-F238E27FC236}">
                <a16:creationId xmlns:a16="http://schemas.microsoft.com/office/drawing/2014/main" id="{53493521-FC40-3B45-9560-FC99773E88B1}"/>
              </a:ext>
            </a:extLst>
          </p:cNvPr>
          <p:cNvSpPr/>
          <p:nvPr/>
        </p:nvSpPr>
        <p:spPr>
          <a:xfrm>
            <a:off x="283137" y="5977482"/>
            <a:ext cx="474133" cy="35709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CasellaDiTesto 27">
            <a:extLst>
              <a:ext uri="{FF2B5EF4-FFF2-40B4-BE49-F238E27FC236}">
                <a16:creationId xmlns:a16="http://schemas.microsoft.com/office/drawing/2014/main" id="{963CBE00-CA20-864C-BE81-90170FB00259}"/>
              </a:ext>
            </a:extLst>
          </p:cNvPr>
          <p:cNvSpPr txBox="1"/>
          <p:nvPr/>
        </p:nvSpPr>
        <p:spPr>
          <a:xfrm>
            <a:off x="747603" y="1790968"/>
            <a:ext cx="1576394" cy="369332"/>
          </a:xfrm>
          <a:prstGeom prst="rect">
            <a:avLst/>
          </a:prstGeom>
          <a:noFill/>
        </p:spPr>
        <p:txBody>
          <a:bodyPr wrap="none" rtlCol="0">
            <a:spAutoFit/>
          </a:bodyPr>
          <a:lstStyle/>
          <a:p>
            <a:r>
              <a:rPr lang="en-GB" dirty="0"/>
              <a:t>Technical Tools</a:t>
            </a:r>
          </a:p>
        </p:txBody>
      </p:sp>
      <p:sp>
        <p:nvSpPr>
          <p:cNvPr id="29" name="CasellaDiTesto 28">
            <a:extLst>
              <a:ext uri="{FF2B5EF4-FFF2-40B4-BE49-F238E27FC236}">
                <a16:creationId xmlns:a16="http://schemas.microsoft.com/office/drawing/2014/main" id="{33A4FD0A-15B0-3B41-A9AD-CA1AD9DBFB04}"/>
              </a:ext>
            </a:extLst>
          </p:cNvPr>
          <p:cNvSpPr txBox="1"/>
          <p:nvPr/>
        </p:nvSpPr>
        <p:spPr>
          <a:xfrm>
            <a:off x="732576" y="5998786"/>
            <a:ext cx="2022028" cy="369332"/>
          </a:xfrm>
          <a:prstGeom prst="rect">
            <a:avLst/>
          </a:prstGeom>
          <a:noFill/>
        </p:spPr>
        <p:txBody>
          <a:bodyPr wrap="none" rtlCol="0">
            <a:spAutoFit/>
          </a:bodyPr>
          <a:lstStyle/>
          <a:p>
            <a:r>
              <a:rPr lang="en-GB" dirty="0"/>
              <a:t>Non-Technical Tools</a:t>
            </a:r>
          </a:p>
        </p:txBody>
      </p:sp>
      <p:sp>
        <p:nvSpPr>
          <p:cNvPr id="3" name="Pentagono 2">
            <a:extLst>
              <a:ext uri="{FF2B5EF4-FFF2-40B4-BE49-F238E27FC236}">
                <a16:creationId xmlns:a16="http://schemas.microsoft.com/office/drawing/2014/main" id="{935A0FA1-2EB7-6244-8037-6EAF4454D0A8}"/>
              </a:ext>
            </a:extLst>
          </p:cNvPr>
          <p:cNvSpPr/>
          <p:nvPr/>
        </p:nvSpPr>
        <p:spPr>
          <a:xfrm>
            <a:off x="6680003" y="2093771"/>
            <a:ext cx="398130" cy="4127892"/>
          </a:xfrm>
          <a:prstGeom prst="homePlate">
            <a:avLst>
              <a:gd name="adj" fmla="val 100000"/>
            </a:avLst>
          </a:prstGeom>
          <a:solidFill>
            <a:srgbClr val="548235">
              <a:alpha val="76078"/>
            </a:srgbClr>
          </a:solidFill>
          <a:ln w="133350">
            <a:no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17" name="Immagine 16"/>
          <p:cNvPicPr>
            <a:picLocks noChangeAspect="1"/>
          </p:cNvPicPr>
          <p:nvPr/>
        </p:nvPicPr>
        <p:blipFill>
          <a:blip r:embed="rId5"/>
          <a:stretch>
            <a:fillRect/>
          </a:stretch>
        </p:blipFill>
        <p:spPr>
          <a:xfrm>
            <a:off x="10938692" y="74679"/>
            <a:ext cx="994251" cy="917626"/>
          </a:xfrm>
          <a:prstGeom prst="rect">
            <a:avLst/>
          </a:prstGeom>
        </p:spPr>
      </p:pic>
    </p:spTree>
    <p:extLst>
      <p:ext uri="{BB962C8B-B14F-4D97-AF65-F5344CB8AC3E}">
        <p14:creationId xmlns:p14="http://schemas.microsoft.com/office/powerpoint/2010/main" val="208660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AEE8E44-0752-A240-9622-F6AD564B6122}"/>
              </a:ext>
            </a:extLst>
          </p:cNvPr>
          <p:cNvSpPr txBox="1">
            <a:spLocks/>
          </p:cNvSpPr>
          <p:nvPr/>
        </p:nvSpPr>
        <p:spPr>
          <a:xfrm>
            <a:off x="1379384" y="813385"/>
            <a:ext cx="10180438" cy="846077"/>
          </a:xfrm>
          <a:prstGeom prst="rect">
            <a:avLst/>
          </a:prstGeom>
          <a:solidFill>
            <a:schemeClr val="bg1"/>
          </a:solidFill>
        </p:spPr>
        <p:txBody>
          <a:bodyPr>
            <a:normAutofit/>
          </a:bodyPr>
          <a:lstStyle>
            <a:lvl1pPr marL="303741" indent="-303741" algn="l" defTabSz="404988" rtl="0" eaLnBrk="1" latinLnBrk="0" hangingPunct="1">
              <a:spcBef>
                <a:spcPct val="20000"/>
              </a:spcBef>
              <a:buFont typeface="Arial"/>
              <a:buChar char="•"/>
              <a:defRPr sz="2835" kern="1200">
                <a:solidFill>
                  <a:schemeClr val="tx1"/>
                </a:solidFill>
                <a:latin typeface="+mn-lt"/>
                <a:ea typeface="+mn-ea"/>
                <a:cs typeface="+mn-cs"/>
              </a:defRPr>
            </a:lvl1pPr>
            <a:lvl2pPr marL="658105" indent="-253117" algn="l" defTabSz="404988" rtl="0" eaLnBrk="1" latinLnBrk="0" hangingPunct="1">
              <a:spcBef>
                <a:spcPct val="20000"/>
              </a:spcBef>
              <a:buFont typeface="Arial"/>
              <a:buChar char="–"/>
              <a:defRPr sz="2480" kern="1200">
                <a:solidFill>
                  <a:schemeClr val="tx1"/>
                </a:solidFill>
                <a:latin typeface="+mn-lt"/>
                <a:ea typeface="+mn-ea"/>
                <a:cs typeface="+mn-cs"/>
              </a:defRPr>
            </a:lvl2pPr>
            <a:lvl3pPr marL="1012469" indent="-202494" algn="l" defTabSz="404988" rtl="0" eaLnBrk="1" latinLnBrk="0" hangingPunct="1">
              <a:spcBef>
                <a:spcPct val="20000"/>
              </a:spcBef>
              <a:buFont typeface="Arial"/>
              <a:buChar char="•"/>
              <a:defRPr sz="2126" kern="1200">
                <a:solidFill>
                  <a:schemeClr val="tx1"/>
                </a:solidFill>
                <a:latin typeface="+mn-lt"/>
                <a:ea typeface="+mn-ea"/>
                <a:cs typeface="+mn-cs"/>
              </a:defRPr>
            </a:lvl3pPr>
            <a:lvl4pPr marL="1417457" indent="-202494" algn="l" defTabSz="404988" rtl="0" eaLnBrk="1" latinLnBrk="0" hangingPunct="1">
              <a:spcBef>
                <a:spcPct val="20000"/>
              </a:spcBef>
              <a:buFont typeface="Arial"/>
              <a:buChar char="–"/>
              <a:defRPr sz="1772" kern="1200">
                <a:solidFill>
                  <a:schemeClr val="tx1"/>
                </a:solidFill>
                <a:latin typeface="+mn-lt"/>
                <a:ea typeface="+mn-ea"/>
                <a:cs typeface="+mn-cs"/>
              </a:defRPr>
            </a:lvl4pPr>
            <a:lvl5pPr marL="1822445" indent="-202494" algn="l" defTabSz="404988" rtl="0" eaLnBrk="1" latinLnBrk="0" hangingPunct="1">
              <a:spcBef>
                <a:spcPct val="20000"/>
              </a:spcBef>
              <a:buFont typeface="Arial"/>
              <a:buChar char="»"/>
              <a:defRPr sz="1772" kern="1200">
                <a:solidFill>
                  <a:schemeClr val="tx1"/>
                </a:solidFill>
                <a:latin typeface="+mn-lt"/>
                <a:ea typeface="+mn-ea"/>
                <a:cs typeface="+mn-cs"/>
              </a:defRPr>
            </a:lvl5pPr>
            <a:lvl6pPr marL="2227433" indent="-202494" algn="l" defTabSz="404988" rtl="0" eaLnBrk="1" latinLnBrk="0" hangingPunct="1">
              <a:spcBef>
                <a:spcPct val="20000"/>
              </a:spcBef>
              <a:buFont typeface="Arial"/>
              <a:buChar char="•"/>
              <a:defRPr sz="1772" kern="1200">
                <a:solidFill>
                  <a:schemeClr val="tx1"/>
                </a:solidFill>
                <a:latin typeface="+mn-lt"/>
                <a:ea typeface="+mn-ea"/>
                <a:cs typeface="+mn-cs"/>
              </a:defRPr>
            </a:lvl6pPr>
            <a:lvl7pPr marL="2632420" indent="-202494" algn="l" defTabSz="404988" rtl="0" eaLnBrk="1" latinLnBrk="0" hangingPunct="1">
              <a:spcBef>
                <a:spcPct val="20000"/>
              </a:spcBef>
              <a:buFont typeface="Arial"/>
              <a:buChar char="•"/>
              <a:defRPr sz="1772" kern="1200">
                <a:solidFill>
                  <a:schemeClr val="tx1"/>
                </a:solidFill>
                <a:latin typeface="+mn-lt"/>
                <a:ea typeface="+mn-ea"/>
                <a:cs typeface="+mn-cs"/>
              </a:defRPr>
            </a:lvl7pPr>
            <a:lvl8pPr marL="3037408" indent="-202494" algn="l" defTabSz="404988" rtl="0" eaLnBrk="1" latinLnBrk="0" hangingPunct="1">
              <a:spcBef>
                <a:spcPct val="20000"/>
              </a:spcBef>
              <a:buFont typeface="Arial"/>
              <a:buChar char="•"/>
              <a:defRPr sz="1772" kern="1200">
                <a:solidFill>
                  <a:schemeClr val="tx1"/>
                </a:solidFill>
                <a:latin typeface="+mn-lt"/>
                <a:ea typeface="+mn-ea"/>
                <a:cs typeface="+mn-cs"/>
              </a:defRPr>
            </a:lvl8pPr>
            <a:lvl9pPr marL="3442396" indent="-202494" algn="l" defTabSz="404988" rtl="0" eaLnBrk="1" latinLnBrk="0" hangingPunct="1">
              <a:spcBef>
                <a:spcPct val="20000"/>
              </a:spcBef>
              <a:buFont typeface="Arial"/>
              <a:buChar char="•"/>
              <a:defRPr sz="1772" kern="1200">
                <a:solidFill>
                  <a:schemeClr val="tx1"/>
                </a:solidFill>
                <a:latin typeface="+mn-lt"/>
                <a:ea typeface="+mn-ea"/>
                <a:cs typeface="+mn-cs"/>
              </a:defRPr>
            </a:lvl9pPr>
          </a:lstStyle>
          <a:p>
            <a:pPr marL="228600" indent="-228600" defTabSz="914400">
              <a:spcBef>
                <a:spcPts val="1000"/>
              </a:spcBef>
              <a:buSzPct val="120000"/>
              <a:buBlip>
                <a:blip r:embed="rId3"/>
              </a:buBlip>
            </a:pPr>
            <a:r>
              <a:rPr lang="en-GB" sz="2000" dirty="0">
                <a:solidFill>
                  <a:srgbClr val="666666"/>
                </a:solidFill>
                <a:latin typeface="Acumin Pro" panose="020B0504020202020204" pitchFamily="34" charset="77"/>
              </a:rPr>
              <a:t>HC organizations adopting PANACEA toolkit could reduce their vulnerability to cyberattack in a Covid-19 crisis situation, where “fast action” and “secure staff behaviour” are key.</a:t>
            </a:r>
          </a:p>
          <a:p>
            <a:pPr marL="228600" indent="-228600" defTabSz="914400">
              <a:spcBef>
                <a:spcPts val="1000"/>
              </a:spcBef>
              <a:buSzPct val="120000"/>
              <a:buBlip>
                <a:blip r:embed="rId3"/>
              </a:buBlip>
            </a:pPr>
            <a:endParaRPr lang="en-GB" sz="2000" dirty="0">
              <a:solidFill>
                <a:srgbClr val="666666"/>
              </a:solidFill>
              <a:latin typeface="Acumin Pro" panose="020B0504020202020204" pitchFamily="34" charset="77"/>
            </a:endParaRPr>
          </a:p>
        </p:txBody>
      </p:sp>
      <p:sp>
        <p:nvSpPr>
          <p:cNvPr id="21" name="Segnaposto testo 3"/>
          <p:cNvSpPr txBox="1">
            <a:spLocks/>
          </p:cNvSpPr>
          <p:nvPr/>
        </p:nvSpPr>
        <p:spPr>
          <a:xfrm>
            <a:off x="1379383" y="932342"/>
            <a:ext cx="8782768" cy="565052"/>
          </a:xfrm>
          <a:prstGeom prst="rect">
            <a:avLst/>
          </a:prstGeom>
        </p:spPr>
        <p:txBody>
          <a:bodyPr anchor="ctr">
            <a:noAutofit/>
          </a:bodyPr>
          <a:lstStyle/>
          <a:p>
            <a:pPr algn="ctr" defTabSz="404988">
              <a:spcBef>
                <a:spcPct val="20000"/>
              </a:spcBef>
            </a:pPr>
            <a:endParaRPr lang="en-US" sz="2000" b="1" dirty="0">
              <a:solidFill>
                <a:srgbClr val="C00000"/>
              </a:solidFill>
            </a:endParaRPr>
          </a:p>
        </p:txBody>
      </p:sp>
      <p:sp>
        <p:nvSpPr>
          <p:cNvPr id="6" name="Segnaposto testo 3">
            <a:extLst>
              <a:ext uri="{FF2B5EF4-FFF2-40B4-BE49-F238E27FC236}">
                <a16:creationId xmlns:a16="http://schemas.microsoft.com/office/drawing/2014/main" id="{8C25F0EF-137F-D049-ABAB-495D3DCB8F73}"/>
              </a:ext>
            </a:extLst>
          </p:cNvPr>
          <p:cNvSpPr txBox="1">
            <a:spLocks/>
          </p:cNvSpPr>
          <p:nvPr/>
        </p:nvSpPr>
        <p:spPr>
          <a:xfrm>
            <a:off x="3850783" y="209611"/>
            <a:ext cx="7931314" cy="942438"/>
          </a:xfrm>
          <a:prstGeom prst="rect">
            <a:avLst/>
          </a:prstGeom>
        </p:spPr>
        <p:txBody>
          <a:bodyPr anchor="t">
            <a:noAutofit/>
          </a:bodyPr>
          <a:lstStyle/>
          <a:p>
            <a:pPr defTabSz="404988">
              <a:spcBef>
                <a:spcPct val="20000"/>
              </a:spcBef>
            </a:pPr>
            <a:r>
              <a:rPr lang="en-GB" sz="2480" b="1" dirty="0"/>
              <a:t>What can PANACEA Toolkit do (2/2)</a:t>
            </a:r>
          </a:p>
        </p:txBody>
      </p:sp>
      <p:graphicFrame>
        <p:nvGraphicFramePr>
          <p:cNvPr id="2" name="Tabella 1">
            <a:extLst>
              <a:ext uri="{FF2B5EF4-FFF2-40B4-BE49-F238E27FC236}">
                <a16:creationId xmlns:a16="http://schemas.microsoft.com/office/drawing/2014/main" id="{D822B551-A2FE-5540-82CE-8142088FF3B1}"/>
              </a:ext>
            </a:extLst>
          </p:cNvPr>
          <p:cNvGraphicFramePr>
            <a:graphicFrameLocks noGrp="1"/>
          </p:cNvGraphicFramePr>
          <p:nvPr>
            <p:extLst>
              <p:ext uri="{D42A27DB-BD31-4B8C-83A1-F6EECF244321}">
                <p14:modId xmlns:p14="http://schemas.microsoft.com/office/powerpoint/2010/main" val="1765069897"/>
              </p:ext>
            </p:extLst>
          </p:nvPr>
        </p:nvGraphicFramePr>
        <p:xfrm>
          <a:off x="824089" y="1490712"/>
          <a:ext cx="11040533" cy="4912360"/>
        </p:xfrm>
        <a:graphic>
          <a:graphicData uri="http://schemas.openxmlformats.org/drawingml/2006/table">
            <a:tbl>
              <a:tblPr firstRow="1" bandRow="1">
                <a:tableStyleId>{93296810-A885-4BE3-A3E7-6D5BEEA58F35}</a:tableStyleId>
              </a:tblPr>
              <a:tblGrid>
                <a:gridCol w="2686755">
                  <a:extLst>
                    <a:ext uri="{9D8B030D-6E8A-4147-A177-3AD203B41FA5}">
                      <a16:colId xmlns:a16="http://schemas.microsoft.com/office/drawing/2014/main" val="2574117520"/>
                    </a:ext>
                  </a:extLst>
                </a:gridCol>
                <a:gridCol w="8353778">
                  <a:extLst>
                    <a:ext uri="{9D8B030D-6E8A-4147-A177-3AD203B41FA5}">
                      <a16:colId xmlns:a16="http://schemas.microsoft.com/office/drawing/2014/main" val="3432332473"/>
                    </a:ext>
                  </a:extLst>
                </a:gridCol>
              </a:tblGrid>
              <a:tr h="370840">
                <a:tc>
                  <a:txBody>
                    <a:bodyPr/>
                    <a:lstStyle/>
                    <a:p>
                      <a:pPr algn="ctr"/>
                      <a:r>
                        <a:rPr lang="en-GB" sz="1600" dirty="0"/>
                        <a:t>Panacea Tool</a:t>
                      </a:r>
                    </a:p>
                  </a:txBody>
                  <a:tcPr/>
                </a:tc>
                <a:tc>
                  <a:txBody>
                    <a:bodyPr/>
                    <a:lstStyle/>
                    <a:p>
                      <a:pPr algn="ctr"/>
                      <a:r>
                        <a:rPr lang="en-GB" sz="1600" dirty="0"/>
                        <a:t>How the Tool can support</a:t>
                      </a:r>
                    </a:p>
                  </a:txBody>
                  <a:tcPr/>
                </a:tc>
                <a:extLst>
                  <a:ext uri="{0D108BD9-81ED-4DB2-BD59-A6C34878D82A}">
                    <a16:rowId xmlns:a16="http://schemas.microsoft.com/office/drawing/2014/main" val="4105434136"/>
                  </a:ext>
                </a:extLst>
              </a:tr>
              <a:tr h="370840">
                <a:tc>
                  <a:txBody>
                    <a:bodyPr/>
                    <a:lstStyle/>
                    <a:p>
                      <a:r>
                        <a:rPr lang="en-GB" sz="1600" dirty="0"/>
                        <a:t>Dynamic Risk Assessment platform</a:t>
                      </a:r>
                    </a:p>
                  </a:txBody>
                  <a:tcPr/>
                </a:tc>
                <a:tc>
                  <a:txBody>
                    <a:bodyPr/>
                    <a:lstStyle/>
                    <a:p>
                      <a:r>
                        <a:rPr lang="en-GB" sz="1600" dirty="0"/>
                        <a:t>The tool allows to rapidly simulate new types of attack and automatically provides remediation actions, ranked by priority</a:t>
                      </a:r>
                    </a:p>
                  </a:txBody>
                  <a:tcPr/>
                </a:tc>
                <a:extLst>
                  <a:ext uri="{0D108BD9-81ED-4DB2-BD59-A6C34878D82A}">
                    <a16:rowId xmlns:a16="http://schemas.microsoft.com/office/drawing/2014/main" val="3174375593"/>
                  </a:ext>
                </a:extLst>
              </a:tr>
              <a:tr h="370840">
                <a:tc>
                  <a:txBody>
                    <a:bodyPr/>
                    <a:lstStyle/>
                    <a:p>
                      <a:r>
                        <a:rPr lang="en-GB" sz="1600" dirty="0"/>
                        <a:t>Inter-organizational Information sharing platform</a:t>
                      </a:r>
                    </a:p>
                  </a:txBody>
                  <a:tcPr/>
                </a:tc>
                <a:tc>
                  <a:txBody>
                    <a:bodyPr/>
                    <a:lstStyle/>
                    <a:p>
                      <a:r>
                        <a:rPr lang="en-GB" sz="1600" dirty="0"/>
                        <a:t>The tool allows the fast activation and use of a secure clinical data and image sharing mechanism based on “ready-to-use” federation agreements and protocols</a:t>
                      </a:r>
                    </a:p>
                  </a:txBody>
                  <a:tcPr/>
                </a:tc>
                <a:extLst>
                  <a:ext uri="{0D108BD9-81ED-4DB2-BD59-A6C34878D82A}">
                    <a16:rowId xmlns:a16="http://schemas.microsoft.com/office/drawing/2014/main" val="1665238764"/>
                  </a:ext>
                </a:extLst>
              </a:tr>
              <a:tr h="370840">
                <a:tc>
                  <a:txBody>
                    <a:bodyPr/>
                    <a:lstStyle/>
                    <a:p>
                      <a:r>
                        <a:rPr lang="en-GB" sz="1600" dirty="0"/>
                        <a:t>Two-factor biometric identification solution</a:t>
                      </a:r>
                    </a:p>
                  </a:txBody>
                  <a:tcPr/>
                </a:tc>
                <a:tc>
                  <a:txBody>
                    <a:bodyPr/>
                    <a:lstStyle/>
                    <a:p>
                      <a:r>
                        <a:rPr lang="en-GB" sz="1600" dirty="0"/>
                        <a:t>The solution uses password + face identification (through employee’s smartphone) to access both workstations and medical devices; it easily activated also for new staff (can use her smartphone)</a:t>
                      </a:r>
                    </a:p>
                  </a:txBody>
                  <a:tcPr/>
                </a:tc>
                <a:extLst>
                  <a:ext uri="{0D108BD9-81ED-4DB2-BD59-A6C34878D82A}">
                    <a16:rowId xmlns:a16="http://schemas.microsoft.com/office/drawing/2014/main" val="809289987"/>
                  </a:ext>
                </a:extLst>
              </a:tr>
              <a:tr h="370840">
                <a:tc>
                  <a:txBody>
                    <a:bodyPr/>
                    <a:lstStyle/>
                    <a:p>
                      <a:r>
                        <a:rPr lang="en-GB" sz="1600" dirty="0"/>
                        <a:t>Security by Design framework</a:t>
                      </a:r>
                    </a:p>
                  </a:txBody>
                  <a:tcPr/>
                </a:tc>
                <a:tc>
                  <a:txBody>
                    <a:bodyPr/>
                    <a:lstStyle/>
                    <a:p>
                      <a:r>
                        <a:rPr lang="en-GB" sz="1600" dirty="0"/>
                        <a:t>A “secure software design check-list” ensures that both the design process and its “product” (e.g. an new App, a new certified diagnostic device, a new networked system) are secure</a:t>
                      </a:r>
                    </a:p>
                  </a:txBody>
                  <a:tcPr/>
                </a:tc>
                <a:extLst>
                  <a:ext uri="{0D108BD9-81ED-4DB2-BD59-A6C34878D82A}">
                    <a16:rowId xmlns:a16="http://schemas.microsoft.com/office/drawing/2014/main" val="1547667187"/>
                  </a:ext>
                </a:extLst>
              </a:tr>
              <a:tr h="370840">
                <a:tc>
                  <a:txBody>
                    <a:bodyPr/>
                    <a:lstStyle/>
                    <a:p>
                      <a:r>
                        <a:rPr lang="en-GB" sz="1600" dirty="0"/>
                        <a:t>Method for “nudging interventions” development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The method is used to rapidly identify, </a:t>
                      </a:r>
                      <a:r>
                        <a:rPr lang="en-GB" sz="1600" kern="1200" dirty="0">
                          <a:solidFill>
                            <a:schemeClr val="dk1"/>
                          </a:solidFill>
                          <a:latin typeface="+mn-lt"/>
                          <a:ea typeface="+mn-ea"/>
                          <a:cs typeface="+mn-cs"/>
                        </a:rPr>
                        <a:t>design and deploy “nudges” to get secure behaviours from “old” and “new” staff (e.g. Posters, Memes, Screensaver messages) </a:t>
                      </a:r>
                      <a:r>
                        <a:rPr lang="en-GB" sz="1600" kern="1200" noProof="0" dirty="0">
                          <a:solidFill>
                            <a:schemeClr val="dk1"/>
                          </a:solidFill>
                          <a:latin typeface="+mn-lt"/>
                          <a:ea typeface="+mn-ea"/>
                          <a:cs typeface="+mn-cs"/>
                        </a:rPr>
                        <a:t>specific to the crisis at hand</a:t>
                      </a:r>
                      <a:endParaRPr lang="it-IT" sz="1600" kern="1200" dirty="0">
                        <a:solidFill>
                          <a:schemeClr val="dk1"/>
                        </a:solidFill>
                        <a:latin typeface="+mn-lt"/>
                        <a:ea typeface="+mn-ea"/>
                        <a:cs typeface="+mn-cs"/>
                      </a:endParaRPr>
                    </a:p>
                  </a:txBody>
                  <a:tcPr/>
                </a:tc>
                <a:extLst>
                  <a:ext uri="{0D108BD9-81ED-4DB2-BD59-A6C34878D82A}">
                    <a16:rowId xmlns:a16="http://schemas.microsoft.com/office/drawing/2014/main" val="2340721759"/>
                  </a:ext>
                </a:extLst>
              </a:tr>
              <a:tr h="370840">
                <a:tc>
                  <a:txBody>
                    <a:bodyPr/>
                    <a:lstStyle/>
                    <a:p>
                      <a:r>
                        <a:rPr lang="en-GB" sz="1600" dirty="0"/>
                        <a:t>Training package for cybersecurity awareness</a:t>
                      </a:r>
                    </a:p>
                  </a:txBody>
                  <a:tcPr/>
                </a:tc>
                <a:tc>
                  <a:txBody>
                    <a:bodyPr/>
                    <a:lstStyle/>
                    <a:p>
                      <a:r>
                        <a:rPr lang="en-GB" sz="1600" dirty="0"/>
                        <a:t>The training package includes e-self-learning and remote training delivery solutions, quite suitable in a crisis where face-to-face interaction is not possible and “mass training” is needed in short time</a:t>
                      </a:r>
                    </a:p>
                  </a:txBody>
                  <a:tcPr/>
                </a:tc>
                <a:extLst>
                  <a:ext uri="{0D108BD9-81ED-4DB2-BD59-A6C34878D82A}">
                    <a16:rowId xmlns:a16="http://schemas.microsoft.com/office/drawing/2014/main" val="4232859360"/>
                  </a:ext>
                </a:extLst>
              </a:tr>
              <a:tr h="370840">
                <a:tc>
                  <a:txBody>
                    <a:bodyPr/>
                    <a:lstStyle/>
                    <a:p>
                      <a:r>
                        <a:rPr lang="en-GB" sz="1600" dirty="0"/>
                        <a:t>Cybersecurity organizational governance model </a:t>
                      </a:r>
                    </a:p>
                  </a:txBody>
                  <a:tcPr/>
                </a:tc>
                <a:tc>
                  <a:txBody>
                    <a:bodyPr/>
                    <a:lstStyle/>
                    <a:p>
                      <a:r>
                        <a:rPr lang="en-GB" sz="1600" noProof="0" dirty="0"/>
                        <a:t>Panacea has designed an organizational model based on a “core” team IS experts (CISO, …) + </a:t>
                      </a:r>
                      <a:r>
                        <a:rPr lang="en-GB" sz="1600" kern="1200" noProof="0" dirty="0">
                          <a:solidFill>
                            <a:schemeClr val="dk1"/>
                          </a:solidFill>
                          <a:latin typeface="+mn-lt"/>
                          <a:ea typeface="+mn-ea"/>
                          <a:cs typeface="+mn-cs"/>
                        </a:rPr>
                        <a:t>Information Security Reference Persons operating in each Department (and members of  a Cybersecurity &amp; Data Privacy team, chaired by the CISO): this ensures fast development and diffusion of policies specific to the crisis at hand</a:t>
                      </a:r>
                    </a:p>
                  </a:txBody>
                  <a:tcPr/>
                </a:tc>
                <a:extLst>
                  <a:ext uri="{0D108BD9-81ED-4DB2-BD59-A6C34878D82A}">
                    <a16:rowId xmlns:a16="http://schemas.microsoft.com/office/drawing/2014/main" val="990225949"/>
                  </a:ext>
                </a:extLst>
              </a:tr>
            </a:tbl>
          </a:graphicData>
        </a:graphic>
      </p:graphicFrame>
      <p:sp>
        <p:nvSpPr>
          <p:cNvPr id="30" name="Segnaposto numero diapositiva 4">
            <a:extLst>
              <a:ext uri="{FF2B5EF4-FFF2-40B4-BE49-F238E27FC236}">
                <a16:creationId xmlns:a16="http://schemas.microsoft.com/office/drawing/2014/main" id="{6B3E22B4-6FB4-CD4D-B11C-0419AF19FB51}"/>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11</a:t>
            </a:fld>
            <a:endParaRPr lang="it-IT" dirty="0"/>
          </a:p>
        </p:txBody>
      </p:sp>
      <p:pic>
        <p:nvPicPr>
          <p:cNvPr id="7" name="Immagine 6"/>
          <p:cNvPicPr>
            <a:picLocks noChangeAspect="1"/>
          </p:cNvPicPr>
          <p:nvPr/>
        </p:nvPicPr>
        <p:blipFill>
          <a:blip r:embed="rId4"/>
          <a:stretch>
            <a:fillRect/>
          </a:stretch>
        </p:blipFill>
        <p:spPr>
          <a:xfrm>
            <a:off x="10938692" y="74679"/>
            <a:ext cx="994251" cy="917626"/>
          </a:xfrm>
          <a:prstGeom prst="rect">
            <a:avLst/>
          </a:prstGeom>
        </p:spPr>
      </p:pic>
    </p:spTree>
    <p:extLst>
      <p:ext uri="{BB962C8B-B14F-4D97-AF65-F5344CB8AC3E}">
        <p14:creationId xmlns:p14="http://schemas.microsoft.com/office/powerpoint/2010/main" val="235278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3"/>
          </p:nvPr>
        </p:nvSpPr>
        <p:spPr>
          <a:xfrm>
            <a:off x="838200" y="928049"/>
            <a:ext cx="10446843" cy="4505188"/>
          </a:xfrm>
        </p:spPr>
        <p:txBody>
          <a:bodyPr>
            <a:normAutofit fontScale="92500" lnSpcReduction="10000"/>
          </a:bodyPr>
          <a:lstStyle/>
          <a:p>
            <a:pPr marL="0" indent="0">
              <a:lnSpc>
                <a:spcPct val="120000"/>
              </a:lnSpc>
              <a:spcBef>
                <a:spcPts val="0"/>
              </a:spcBef>
              <a:buNone/>
            </a:pPr>
            <a:br>
              <a:rPr lang="it-IT" sz="2000" dirty="0">
                <a:solidFill>
                  <a:schemeClr val="tx1"/>
                </a:solidFill>
                <a:latin typeface="+mn-lt"/>
              </a:rPr>
            </a:br>
            <a:r>
              <a:rPr lang="it-IT" sz="2000" b="1" dirty="0" err="1">
                <a:solidFill>
                  <a:schemeClr val="tx1"/>
                </a:solidFill>
                <a:latin typeface="+mn-lt"/>
              </a:rPr>
              <a:t>Main</a:t>
            </a:r>
            <a:r>
              <a:rPr lang="it-IT" sz="2000" b="1" dirty="0">
                <a:solidFill>
                  <a:schemeClr val="tx1"/>
                </a:solidFill>
                <a:latin typeface="+mn-lt"/>
              </a:rPr>
              <a:t> </a:t>
            </a:r>
            <a:r>
              <a:rPr lang="it-IT" sz="2000" b="1" dirty="0" err="1">
                <a:solidFill>
                  <a:schemeClr val="tx1"/>
                </a:solidFill>
                <a:latin typeface="+mn-lt"/>
              </a:rPr>
              <a:t>contact</a:t>
            </a:r>
            <a:r>
              <a:rPr lang="it-IT" sz="2000" b="1" dirty="0">
                <a:solidFill>
                  <a:schemeClr val="tx1"/>
                </a:solidFill>
                <a:latin typeface="+mn-lt"/>
              </a:rPr>
              <a:t>:</a:t>
            </a:r>
            <a:endParaRPr lang="it-IT" sz="2000" dirty="0">
              <a:solidFill>
                <a:schemeClr val="tx1"/>
              </a:solidFill>
              <a:latin typeface="+mn-lt"/>
            </a:endParaRPr>
          </a:p>
          <a:p>
            <a:pPr marL="0" indent="0">
              <a:lnSpc>
                <a:spcPct val="120000"/>
              </a:lnSpc>
              <a:spcBef>
                <a:spcPts val="0"/>
              </a:spcBef>
              <a:buNone/>
            </a:pPr>
            <a:r>
              <a:rPr lang="it-IT" sz="2000" dirty="0">
                <a:solidFill>
                  <a:schemeClr val="tx1"/>
                </a:solidFill>
                <a:latin typeface="+mn-lt"/>
              </a:rPr>
              <a:t>Sabina </a:t>
            </a:r>
            <a:r>
              <a:rPr lang="it-IT" sz="2000" dirty="0" err="1">
                <a:solidFill>
                  <a:schemeClr val="tx1"/>
                </a:solidFill>
                <a:latin typeface="+mn-lt"/>
              </a:rPr>
              <a:t>Magalini</a:t>
            </a:r>
            <a:r>
              <a:rPr lang="it-IT" sz="2000" dirty="0">
                <a:solidFill>
                  <a:schemeClr val="tx1"/>
                </a:solidFill>
                <a:latin typeface="+mn-lt"/>
              </a:rPr>
              <a:t> MD</a:t>
            </a:r>
          </a:p>
          <a:p>
            <a:pPr marL="0" indent="0">
              <a:lnSpc>
                <a:spcPct val="120000"/>
              </a:lnSpc>
              <a:spcBef>
                <a:spcPts val="0"/>
              </a:spcBef>
              <a:buNone/>
            </a:pPr>
            <a:r>
              <a:rPr lang="it-IT" sz="2000" dirty="0" err="1">
                <a:solidFill>
                  <a:schemeClr val="tx1"/>
                </a:solidFill>
                <a:latin typeface="+mn-lt"/>
              </a:rPr>
              <a:t>sabina.magalini@unicatt.it</a:t>
            </a:r>
            <a:br>
              <a:rPr lang="it-IT" sz="2000" dirty="0">
                <a:solidFill>
                  <a:schemeClr val="tx1"/>
                </a:solidFill>
                <a:latin typeface="+mn-lt"/>
              </a:rPr>
            </a:br>
            <a:br>
              <a:rPr lang="it-IT" sz="2000" dirty="0">
                <a:solidFill>
                  <a:schemeClr val="tx1"/>
                </a:solidFill>
                <a:latin typeface="+mn-lt"/>
              </a:rPr>
            </a:br>
            <a:endParaRPr lang="it-IT" sz="2000" dirty="0">
              <a:solidFill>
                <a:schemeClr val="tx1"/>
              </a:solidFill>
              <a:latin typeface="+mn-lt"/>
            </a:endParaRPr>
          </a:p>
          <a:p>
            <a:pPr marL="0" indent="0">
              <a:buNone/>
            </a:pPr>
            <a:endParaRPr lang="it-IT" sz="2000" dirty="0">
              <a:solidFill>
                <a:schemeClr val="tx1"/>
              </a:solidFill>
              <a:latin typeface="+mn-lt"/>
            </a:endParaRPr>
          </a:p>
          <a:p>
            <a:pPr marL="0" indent="0">
              <a:buNone/>
            </a:pPr>
            <a:br>
              <a:rPr lang="en-GB" sz="2000" dirty="0">
                <a:solidFill>
                  <a:schemeClr val="tx1"/>
                </a:solidFill>
                <a:latin typeface="+mn-lt"/>
              </a:rPr>
            </a:br>
            <a:br>
              <a:rPr lang="en-GB" sz="2000" dirty="0">
                <a:solidFill>
                  <a:schemeClr val="tx1"/>
                </a:solidFill>
                <a:latin typeface="+mn-lt"/>
              </a:rPr>
            </a:br>
            <a:br>
              <a:rPr lang="en-GB" sz="2000" dirty="0">
                <a:solidFill>
                  <a:schemeClr val="tx1"/>
                </a:solidFill>
                <a:latin typeface="+mn-lt"/>
              </a:rPr>
            </a:br>
            <a:r>
              <a:rPr lang="en-GB" sz="2500" dirty="0">
                <a:solidFill>
                  <a:schemeClr val="tx1"/>
                </a:solidFill>
                <a:latin typeface="+mn-lt"/>
              </a:rPr>
              <a:t>www.panacearesearch.eu</a:t>
            </a:r>
            <a:br>
              <a:rPr lang="en-GB" sz="2000" dirty="0">
                <a:solidFill>
                  <a:schemeClr val="tx1"/>
                </a:solidFill>
                <a:latin typeface="+mn-lt"/>
              </a:rPr>
            </a:br>
            <a:br>
              <a:rPr lang="en-GB" sz="1500" dirty="0">
                <a:solidFill>
                  <a:schemeClr val="tx1"/>
                </a:solidFill>
                <a:latin typeface="+mn-lt"/>
              </a:rPr>
            </a:br>
            <a:r>
              <a:rPr lang="en-GB" sz="1500" dirty="0">
                <a:solidFill>
                  <a:schemeClr val="tx1"/>
                </a:solidFill>
                <a:latin typeface="+mn-lt"/>
              </a:rPr>
              <a:t>             </a:t>
            </a:r>
            <a:br>
              <a:rPr lang="en-GB" sz="1500" dirty="0">
                <a:solidFill>
                  <a:schemeClr val="tx1"/>
                </a:solidFill>
                <a:latin typeface="+mn-lt"/>
              </a:rPr>
            </a:br>
            <a:br>
              <a:rPr lang="en-GB" sz="1500" dirty="0">
                <a:solidFill>
                  <a:schemeClr val="tx1"/>
                </a:solidFill>
                <a:latin typeface="+mn-lt"/>
              </a:rPr>
            </a:br>
            <a:br>
              <a:rPr lang="en-GB" sz="1500" dirty="0">
                <a:solidFill>
                  <a:schemeClr val="tx1"/>
                </a:solidFill>
                <a:latin typeface="+mn-lt"/>
              </a:rPr>
            </a:br>
            <a:endParaRPr lang="it-IT" sz="1200" dirty="0">
              <a:solidFill>
                <a:schemeClr val="tx1"/>
              </a:solidFill>
              <a:latin typeface="+mn-lt"/>
            </a:endParaRPr>
          </a:p>
        </p:txBody>
      </p:sp>
      <p:sp>
        <p:nvSpPr>
          <p:cNvPr id="5" name="Segnaposto numero diapositiva 4"/>
          <p:cNvSpPr>
            <a:spLocks noGrp="1"/>
          </p:cNvSpPr>
          <p:nvPr>
            <p:ph type="sldNum" sz="quarter" idx="4"/>
          </p:nvPr>
        </p:nvSpPr>
        <p:spPr/>
        <p:txBody>
          <a:bodyPr/>
          <a:lstStyle/>
          <a:p>
            <a:fld id="{CC526A9B-8C67-7942-98DE-0DB5C5796EA1}" type="slidenum">
              <a:rPr lang="it-IT" smtClean="0"/>
              <a:pPr/>
              <a:t>12</a:t>
            </a:fld>
            <a:endParaRPr lang="it-IT" dirty="0"/>
          </a:p>
        </p:txBody>
      </p:sp>
      <p:sp>
        <p:nvSpPr>
          <p:cNvPr id="6" name="Segnaposto piè di pagina 5"/>
          <p:cNvSpPr>
            <a:spLocks noGrp="1"/>
          </p:cNvSpPr>
          <p:nvPr>
            <p:ph type="ftr" sz="quarter" idx="3"/>
          </p:nvPr>
        </p:nvSpPr>
        <p:spPr/>
        <p:txBody>
          <a:bodyPr/>
          <a:lstStyle/>
          <a:p>
            <a:r>
              <a:rPr lang="it-IT"/>
              <a:t>www.panacearesearch.eu</a:t>
            </a:r>
            <a:endParaRPr lang="it-IT" dirty="0"/>
          </a:p>
        </p:txBody>
      </p:sp>
      <p:sp>
        <p:nvSpPr>
          <p:cNvPr id="7" name="Titolo 1"/>
          <p:cNvSpPr>
            <a:spLocks noGrp="1"/>
          </p:cNvSpPr>
          <p:nvPr>
            <p:ph type="ctrTitle"/>
          </p:nvPr>
        </p:nvSpPr>
        <p:spPr>
          <a:xfrm>
            <a:off x="5114495" y="1665489"/>
            <a:ext cx="5985470" cy="770638"/>
          </a:xfrm>
        </p:spPr>
        <p:txBody>
          <a:bodyPr vert="horz" lIns="91440" tIns="45720" rIns="91440" bIns="45720" rtlCol="0" anchor="b">
            <a:normAutofit fontScale="90000"/>
          </a:bodyPr>
          <a:lstStyle/>
          <a:p>
            <a:r>
              <a:rPr lang="en-GB" sz="4000" b="1" dirty="0">
                <a:solidFill>
                  <a:schemeClr val="tx1"/>
                </a:solidFill>
              </a:rPr>
              <a:t>Thank you for your attention! Questions?</a:t>
            </a:r>
          </a:p>
        </p:txBody>
      </p:sp>
      <p:pic>
        <p:nvPicPr>
          <p:cNvPr id="9" name="Picture 3"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19" y="6050162"/>
            <a:ext cx="836986" cy="2353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ogo_unicaz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05" y="6041610"/>
            <a:ext cx="258053" cy="3870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o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048" y="6021581"/>
            <a:ext cx="899813" cy="2800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hea 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536" y="5905869"/>
            <a:ext cx="473866" cy="472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AON-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1179" y="6064246"/>
            <a:ext cx="413168" cy="2310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logo-policlinico-gemelli_nuov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6930" y="5960350"/>
            <a:ext cx="832726" cy="42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RIN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0674" y="5952194"/>
            <a:ext cx="334368" cy="3333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220px-Logo_of_Northumbria_University_(Newcast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4996" y="5988552"/>
            <a:ext cx="642115" cy="280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telar-logo-intro-320x1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36618" y="5938725"/>
            <a:ext cx="810364" cy="3173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sapienza_universit___di_roma-convert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77377" y="6021439"/>
            <a:ext cx="694293" cy="231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7HRC"/>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61190" y="6061662"/>
            <a:ext cx="492252" cy="1478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descr="h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1580" y="5976405"/>
            <a:ext cx="666798" cy="3325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ICEM-Sta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15222" y="5833889"/>
            <a:ext cx="521983" cy="5348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7" descr="Innovation-sprint-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18312" y="6055760"/>
            <a:ext cx="604282" cy="1690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C:\Users\Admin\Desktop\Luigi\COMPLETE\4-8Mar\Portfolio\PANACEA\idemia-logo.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91797" y="6026917"/>
            <a:ext cx="703692" cy="197961"/>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a:xfrm>
            <a:off x="6304275" y="3944204"/>
            <a:ext cx="5112324" cy="923330"/>
          </a:xfrm>
          <a:prstGeom prst="rect">
            <a:avLst/>
          </a:prstGeom>
        </p:spPr>
        <p:txBody>
          <a:bodyPr wrap="square">
            <a:spAutoFit/>
          </a:bodyPr>
          <a:lstStyle/>
          <a:p>
            <a:r>
              <a:rPr lang="it-IT" dirty="0"/>
              <a:t>Twitter:       @H2020panacea</a:t>
            </a:r>
          </a:p>
          <a:p>
            <a:r>
              <a:rPr lang="it-IT" dirty="0" err="1"/>
              <a:t>LinkedIn</a:t>
            </a:r>
            <a:r>
              <a:rPr lang="it-IT" dirty="0"/>
              <a:t>:     /in/</a:t>
            </a:r>
            <a:r>
              <a:rPr lang="it-IT" dirty="0" err="1"/>
              <a:t>panacearesearch</a:t>
            </a:r>
            <a:endParaRPr lang="it-IT" dirty="0"/>
          </a:p>
          <a:p>
            <a:r>
              <a:rPr lang="it-IT" dirty="0" err="1"/>
              <a:t>YouTube</a:t>
            </a:r>
            <a:r>
              <a:rPr lang="it-IT" dirty="0"/>
              <a:t>:     </a:t>
            </a:r>
            <a:r>
              <a:rPr lang="it-IT" dirty="0" err="1"/>
              <a:t>channel</a:t>
            </a:r>
            <a:r>
              <a:rPr lang="it-IT" dirty="0"/>
              <a:t>/UC5k4hx6IQiRd0nXNtWK_jMQ</a:t>
            </a:r>
          </a:p>
        </p:txBody>
      </p:sp>
      <p:sp>
        <p:nvSpPr>
          <p:cNvPr id="24" name="TextBox 7">
            <a:extLst>
              <a:ext uri="{FF2B5EF4-FFF2-40B4-BE49-F238E27FC236}">
                <a16:creationId xmlns:a16="http://schemas.microsoft.com/office/drawing/2014/main" id="{ACECF010-EDA0-47EB-96EC-B296CD8A64B5}"/>
              </a:ext>
            </a:extLst>
          </p:cNvPr>
          <p:cNvSpPr txBox="1"/>
          <p:nvPr/>
        </p:nvSpPr>
        <p:spPr>
          <a:xfrm>
            <a:off x="2770458" y="5208033"/>
            <a:ext cx="7840996" cy="653060"/>
          </a:xfrm>
          <a:prstGeom prst="rect">
            <a:avLst/>
          </a:prstGeom>
        </p:spPr>
        <p:txBody>
          <a:bodyPr vert="horz" lIns="91440" tIns="45720" rIns="91440" bIns="45720" rtlCol="0" anchor="ctr">
            <a:normAutofit/>
          </a:bodyPr>
          <a:lstStyle>
            <a:defPPr>
              <a:defRPr lang="it-IT"/>
            </a:defPPr>
            <a:lvl1pPr>
              <a:lnSpc>
                <a:spcPct val="90000"/>
              </a:lnSpc>
              <a:spcBef>
                <a:spcPct val="0"/>
              </a:spcBef>
              <a:buNone/>
              <a:defRPr sz="3600">
                <a:solidFill>
                  <a:srgbClr val="294773"/>
                </a:solidFill>
                <a:latin typeface="+mj-lt"/>
                <a:ea typeface="+mj-ea"/>
                <a:cs typeface="+mj-cs"/>
              </a:defRPr>
            </a:lvl1pPr>
          </a:lstStyle>
          <a:p>
            <a:pPr lvl="0"/>
            <a:r>
              <a:rPr lang="en-GB" sz="1200" dirty="0">
                <a:solidFill>
                  <a:schemeClr val="tx1"/>
                </a:solidFill>
              </a:rPr>
              <a:t>© Copyright 2018 - PANACEA has received funding from the European Union’s Horizon 2020 research and innovation programme under the Grant Agreement no 826293. The content of this document does not represent the opinion of the European Union, and the European Union is not responsible for any use that might be made of such content</a:t>
            </a:r>
          </a:p>
        </p:txBody>
      </p:sp>
      <p:pic>
        <p:nvPicPr>
          <p:cNvPr id="25" name="Imagen 3">
            <a:extLst>
              <a:ext uri="{FF2B5EF4-FFF2-40B4-BE49-F238E27FC236}">
                <a16:creationId xmlns:a16="http://schemas.microsoft.com/office/drawing/2014/main" id="{3492DA99-0FDB-464D-B7F4-47363C240399}"/>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a:off x="2143078" y="5271486"/>
            <a:ext cx="627380" cy="443865"/>
          </a:xfrm>
          <a:prstGeom prst="rect">
            <a:avLst/>
          </a:prstGeom>
          <a:noFill/>
          <a:ln>
            <a:noFill/>
          </a:ln>
        </p:spPr>
      </p:pic>
      <p:pic>
        <p:nvPicPr>
          <p:cNvPr id="26" name="Immagine 25"/>
          <p:cNvPicPr>
            <a:picLocks noChangeAspect="1"/>
          </p:cNvPicPr>
          <p:nvPr/>
        </p:nvPicPr>
        <p:blipFill>
          <a:blip r:embed="rId18"/>
          <a:stretch>
            <a:fillRect/>
          </a:stretch>
        </p:blipFill>
        <p:spPr>
          <a:xfrm>
            <a:off x="10932018" y="65275"/>
            <a:ext cx="994251" cy="917626"/>
          </a:xfrm>
          <a:prstGeom prst="rect">
            <a:avLst/>
          </a:prstGeom>
        </p:spPr>
      </p:pic>
    </p:spTree>
    <p:extLst>
      <p:ext uri="{BB962C8B-B14F-4D97-AF65-F5344CB8AC3E}">
        <p14:creationId xmlns:p14="http://schemas.microsoft.com/office/powerpoint/2010/main" val="2485892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35" y="1285818"/>
            <a:ext cx="5315718" cy="29900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Immagine 6">
            <a:extLst>
              <a:ext uri="{FF2B5EF4-FFF2-40B4-BE49-F238E27FC236}">
                <a16:creationId xmlns:a16="http://schemas.microsoft.com/office/drawing/2014/main" id="{A063602B-5587-C74E-A284-83C65F0981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0783" y="1151467"/>
            <a:ext cx="7961184" cy="407260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Segnaposto testo 3">
            <a:extLst>
              <a:ext uri="{FF2B5EF4-FFF2-40B4-BE49-F238E27FC236}">
                <a16:creationId xmlns:a16="http://schemas.microsoft.com/office/drawing/2014/main" id="{BE698C5B-06AD-F44C-9808-2005549C6D63}"/>
              </a:ext>
            </a:extLst>
          </p:cNvPr>
          <p:cNvSpPr txBox="1">
            <a:spLocks/>
          </p:cNvSpPr>
          <p:nvPr/>
        </p:nvSpPr>
        <p:spPr>
          <a:xfrm>
            <a:off x="3850783" y="209029"/>
            <a:ext cx="7299770" cy="942438"/>
          </a:xfrm>
          <a:prstGeom prst="rect">
            <a:avLst/>
          </a:prstGeom>
        </p:spPr>
        <p:txBody>
          <a:bodyPr anchor="t">
            <a:noAutofit/>
          </a:bodyPr>
          <a:lstStyle/>
          <a:p>
            <a:pPr defTabSz="404988">
              <a:spcBef>
                <a:spcPct val="20000"/>
              </a:spcBef>
            </a:pPr>
            <a:r>
              <a:rPr lang="en-GB" sz="2480" b="1" dirty="0"/>
              <a:t>Fondazione Policlinico Gemelli</a:t>
            </a:r>
          </a:p>
        </p:txBody>
      </p:sp>
      <p:sp>
        <p:nvSpPr>
          <p:cNvPr id="13" name="Segnaposto numero diapositiva 4">
            <a:extLst>
              <a:ext uri="{FF2B5EF4-FFF2-40B4-BE49-F238E27FC236}">
                <a16:creationId xmlns:a16="http://schemas.microsoft.com/office/drawing/2014/main" id="{AD69ED01-E133-5D4B-A57A-279C38C8A469}"/>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2</a:t>
            </a:fld>
            <a:endParaRPr lang="it-IT" dirty="0"/>
          </a:p>
        </p:txBody>
      </p:sp>
      <p:sp>
        <p:nvSpPr>
          <p:cNvPr id="14" name="Segnaposto piè di pagina 5">
            <a:extLst>
              <a:ext uri="{FF2B5EF4-FFF2-40B4-BE49-F238E27FC236}">
                <a16:creationId xmlns:a16="http://schemas.microsoft.com/office/drawing/2014/main" id="{24A80349-1FF3-7B46-BEC4-B2C26E50A5A5}"/>
              </a:ext>
            </a:extLst>
          </p:cNvPr>
          <p:cNvSpPr>
            <a:spLocks noGrp="1"/>
          </p:cNvSpPr>
          <p:nvPr>
            <p:ph type="ftr" sz="quarter" idx="3"/>
          </p:nvPr>
        </p:nvSpPr>
        <p:spPr>
          <a:xfrm>
            <a:off x="4221480" y="6531429"/>
            <a:ext cx="4114800" cy="261296"/>
          </a:xfrm>
        </p:spPr>
        <p:txBody>
          <a:bodyPr/>
          <a:lstStyle/>
          <a:p>
            <a:r>
              <a:rPr lang="it-IT" dirty="0"/>
              <a:t>www.panacearesearch.eu</a:t>
            </a:r>
          </a:p>
        </p:txBody>
      </p:sp>
      <p:pic>
        <p:nvPicPr>
          <p:cNvPr id="6" name="Immagine 5"/>
          <p:cNvPicPr>
            <a:picLocks noChangeAspect="1"/>
          </p:cNvPicPr>
          <p:nvPr/>
        </p:nvPicPr>
        <p:blipFill>
          <a:blip r:embed="rId5"/>
          <a:stretch>
            <a:fillRect/>
          </a:stretch>
        </p:blipFill>
        <p:spPr>
          <a:xfrm>
            <a:off x="10938692" y="74679"/>
            <a:ext cx="994251" cy="917626"/>
          </a:xfrm>
          <a:prstGeom prst="rect">
            <a:avLst/>
          </a:prstGeom>
        </p:spPr>
      </p:pic>
      <p:pic>
        <p:nvPicPr>
          <p:cNvPr id="3"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794" y="3429000"/>
            <a:ext cx="3174942" cy="232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15963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testo 3">
            <a:extLst>
              <a:ext uri="{FF2B5EF4-FFF2-40B4-BE49-F238E27FC236}">
                <a16:creationId xmlns:a16="http://schemas.microsoft.com/office/drawing/2014/main" id="{BE698C5B-06AD-F44C-9808-2005549C6D63}"/>
              </a:ext>
            </a:extLst>
          </p:cNvPr>
          <p:cNvSpPr txBox="1">
            <a:spLocks/>
          </p:cNvSpPr>
          <p:nvPr/>
        </p:nvSpPr>
        <p:spPr>
          <a:xfrm>
            <a:off x="3850783" y="209029"/>
            <a:ext cx="7299770" cy="942438"/>
          </a:xfrm>
          <a:prstGeom prst="rect">
            <a:avLst/>
          </a:prstGeom>
        </p:spPr>
        <p:txBody>
          <a:bodyPr anchor="t">
            <a:noAutofit/>
          </a:bodyPr>
          <a:lstStyle/>
          <a:p>
            <a:pPr defTabSz="404988">
              <a:spcBef>
                <a:spcPct val="20000"/>
              </a:spcBef>
            </a:pPr>
            <a:r>
              <a:rPr lang="en-GB" sz="2480" b="1" dirty="0"/>
              <a:t>Fondazione Policlinico Gemelli</a:t>
            </a:r>
          </a:p>
        </p:txBody>
      </p:sp>
      <p:sp>
        <p:nvSpPr>
          <p:cNvPr id="13" name="Segnaposto numero diapositiva 4">
            <a:extLst>
              <a:ext uri="{FF2B5EF4-FFF2-40B4-BE49-F238E27FC236}">
                <a16:creationId xmlns:a16="http://schemas.microsoft.com/office/drawing/2014/main" id="{AD69ED01-E133-5D4B-A57A-279C38C8A469}"/>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3</a:t>
            </a:fld>
            <a:endParaRPr lang="it-IT" dirty="0"/>
          </a:p>
        </p:txBody>
      </p:sp>
      <p:sp>
        <p:nvSpPr>
          <p:cNvPr id="14" name="Segnaposto piè di pagina 5">
            <a:extLst>
              <a:ext uri="{FF2B5EF4-FFF2-40B4-BE49-F238E27FC236}">
                <a16:creationId xmlns:a16="http://schemas.microsoft.com/office/drawing/2014/main" id="{24A80349-1FF3-7B46-BEC4-B2C26E50A5A5}"/>
              </a:ext>
            </a:extLst>
          </p:cNvPr>
          <p:cNvSpPr>
            <a:spLocks noGrp="1"/>
          </p:cNvSpPr>
          <p:nvPr>
            <p:ph type="ftr" sz="quarter" idx="3"/>
          </p:nvPr>
        </p:nvSpPr>
        <p:spPr>
          <a:xfrm>
            <a:off x="4221480" y="6531429"/>
            <a:ext cx="4114800" cy="261296"/>
          </a:xfrm>
        </p:spPr>
        <p:txBody>
          <a:bodyPr/>
          <a:lstStyle/>
          <a:p>
            <a:r>
              <a:rPr lang="it-IT" dirty="0"/>
              <a:t>www.panacearesearch.eu</a:t>
            </a:r>
          </a:p>
        </p:txBody>
      </p:sp>
      <p:pic>
        <p:nvPicPr>
          <p:cNvPr id="6" name="Immagine 5"/>
          <p:cNvPicPr>
            <a:picLocks noChangeAspect="1"/>
          </p:cNvPicPr>
          <p:nvPr/>
        </p:nvPicPr>
        <p:blipFill>
          <a:blip r:embed="rId3"/>
          <a:stretch>
            <a:fillRect/>
          </a:stretch>
        </p:blipFill>
        <p:spPr>
          <a:xfrm>
            <a:off x="10938692" y="74679"/>
            <a:ext cx="994251" cy="917626"/>
          </a:xfrm>
          <a:prstGeom prst="rect">
            <a:avLst/>
          </a:prstGeom>
        </p:spPr>
      </p:pic>
      <p:grpSp>
        <p:nvGrpSpPr>
          <p:cNvPr id="17" name="Gruppo 16">
            <a:extLst>
              <a:ext uri="{FF2B5EF4-FFF2-40B4-BE49-F238E27FC236}">
                <a16:creationId xmlns:a16="http://schemas.microsoft.com/office/drawing/2014/main" id="{06163E6E-E1BE-7F43-A5B5-F4DA740A3C5D}"/>
              </a:ext>
            </a:extLst>
          </p:cNvPr>
          <p:cNvGrpSpPr/>
          <p:nvPr/>
        </p:nvGrpSpPr>
        <p:grpSpPr>
          <a:xfrm>
            <a:off x="857768" y="1211778"/>
            <a:ext cx="6496301" cy="4895063"/>
            <a:chOff x="157551" y="1623389"/>
            <a:chExt cx="5232993" cy="4017652"/>
          </a:xfrm>
        </p:grpSpPr>
        <p:pic>
          <p:nvPicPr>
            <p:cNvPr id="18" name="Immagine 6">
              <a:extLst>
                <a:ext uri="{FF2B5EF4-FFF2-40B4-BE49-F238E27FC236}">
                  <a16:creationId xmlns:a16="http://schemas.microsoft.com/office/drawing/2014/main" id="{27C2F319-B70E-BC41-87DC-C2BC4331989D}"/>
                </a:ext>
              </a:extLst>
            </p:cNvPr>
            <p:cNvPicPr>
              <a:picLocks noChangeAspect="1" noChangeArrowheads="1"/>
            </p:cNvPicPr>
            <p:nvPr/>
          </p:nvPicPr>
          <p:blipFill rotWithShape="1">
            <a:blip r:embed="rId4">
              <a:alphaModFix amt="51000"/>
              <a:extLst>
                <a:ext uri="{28A0092B-C50C-407E-A947-70E740481C1C}">
                  <a14:useLocalDpi xmlns:a14="http://schemas.microsoft.com/office/drawing/2010/main" val="0"/>
                </a:ext>
              </a:extLst>
            </a:blip>
            <a:srcRect l="20174" t="17879" r="26928" b="24691"/>
            <a:stretch/>
          </p:blipFill>
          <p:spPr bwMode="auto">
            <a:xfrm>
              <a:off x="157551" y="1623389"/>
              <a:ext cx="5232993" cy="4017652"/>
            </a:xfrm>
            <a:prstGeom prst="rect">
              <a:avLst/>
            </a:prstGeom>
            <a:noFill/>
            <a:ln>
              <a:noFill/>
            </a:ln>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asellaDiTesto 19">
              <a:extLst>
                <a:ext uri="{FF2B5EF4-FFF2-40B4-BE49-F238E27FC236}">
                  <a16:creationId xmlns:a16="http://schemas.microsoft.com/office/drawing/2014/main" id="{8D5703F2-33CD-7444-9CA1-551C06B0C91E}"/>
                </a:ext>
              </a:extLst>
            </p:cNvPr>
            <p:cNvSpPr txBox="1"/>
            <p:nvPr/>
          </p:nvSpPr>
          <p:spPr>
            <a:xfrm>
              <a:off x="326642" y="1678126"/>
              <a:ext cx="1154089" cy="682046"/>
            </a:xfrm>
            <a:prstGeom prst="rect">
              <a:avLst/>
            </a:prstGeom>
            <a:noFill/>
          </p:spPr>
          <p:txBody>
            <a:bodyPr wrap="none">
              <a:spAutoFit/>
            </a:bodyPr>
            <a:lstStyle/>
            <a:p>
              <a:pPr algn="ctr">
                <a:defRPr/>
              </a:pPr>
              <a:r>
                <a:rPr lang="it-IT" sz="2400" dirty="0">
                  <a:ln w="0"/>
                  <a:solidFill>
                    <a:srgbClr val="FF0000"/>
                  </a:solidFill>
                  <a:effectLst>
                    <a:outerShdw blurRad="38100" dist="25400" dir="5400000" algn="ctr" rotWithShape="0">
                      <a:srgbClr val="6E747A">
                        <a:alpha val="43000"/>
                      </a:srgbClr>
                    </a:outerShdw>
                  </a:effectLst>
                </a:rPr>
                <a:t>Policlinico</a:t>
              </a:r>
            </a:p>
            <a:p>
              <a:pPr algn="ctr">
                <a:defRPr/>
              </a:pPr>
              <a:r>
                <a:rPr lang="it-IT" sz="2400" dirty="0">
                  <a:ln w="0"/>
                  <a:solidFill>
                    <a:srgbClr val="FF0000"/>
                  </a:solidFill>
                  <a:effectLst>
                    <a:outerShdw blurRad="38100" dist="25400" dir="5400000" algn="ctr" rotWithShape="0">
                      <a:srgbClr val="6E747A">
                        <a:alpha val="43000"/>
                      </a:srgbClr>
                    </a:outerShdw>
                  </a:effectLst>
                </a:rPr>
                <a:t> Gemelli</a:t>
              </a:r>
            </a:p>
          </p:txBody>
        </p:sp>
        <p:sp>
          <p:nvSpPr>
            <p:cNvPr id="21" name="CasellaDiTesto 20">
              <a:extLst>
                <a:ext uri="{FF2B5EF4-FFF2-40B4-BE49-F238E27FC236}">
                  <a16:creationId xmlns:a16="http://schemas.microsoft.com/office/drawing/2014/main" id="{4408C5C0-F80E-9147-8843-215A7B762D28}"/>
                </a:ext>
              </a:extLst>
            </p:cNvPr>
            <p:cNvSpPr txBox="1"/>
            <p:nvPr/>
          </p:nvSpPr>
          <p:spPr>
            <a:xfrm>
              <a:off x="3422942" y="4844366"/>
              <a:ext cx="1551131" cy="529316"/>
            </a:xfrm>
            <a:prstGeom prst="rect">
              <a:avLst/>
            </a:prstGeom>
            <a:noFill/>
          </p:spPr>
          <p:txBody>
            <a:bodyPr wrap="none">
              <a:spAutoFit/>
            </a:bodyPr>
            <a:lstStyle/>
            <a:p>
              <a:pPr algn="ctr">
                <a:defRPr/>
              </a:pPr>
              <a:r>
                <a:rPr lang="it-IT" sz="2400" dirty="0">
                  <a:ln w="0"/>
                  <a:solidFill>
                    <a:srgbClr val="FFFF00"/>
                  </a:solidFill>
                  <a:effectLst>
                    <a:outerShdw blurRad="38100" dist="25400" dir="5400000" algn="ctr" rotWithShape="0">
                      <a:srgbClr val="6E747A">
                        <a:alpha val="43000"/>
                      </a:srgbClr>
                    </a:outerShdw>
                  </a:effectLst>
                </a:rPr>
                <a:t>Columbus</a:t>
              </a:r>
            </a:p>
          </p:txBody>
        </p:sp>
        <p:sp>
          <p:nvSpPr>
            <p:cNvPr id="19" name="Connettore 18">
              <a:extLst>
                <a:ext uri="{FF2B5EF4-FFF2-40B4-BE49-F238E27FC236}">
                  <a16:creationId xmlns:a16="http://schemas.microsoft.com/office/drawing/2014/main" id="{14054266-ABD6-BC41-B9DA-1182048C8D23}"/>
                </a:ext>
              </a:extLst>
            </p:cNvPr>
            <p:cNvSpPr/>
            <p:nvPr/>
          </p:nvSpPr>
          <p:spPr>
            <a:xfrm>
              <a:off x="2198464" y="4291006"/>
              <a:ext cx="1308243" cy="1192303"/>
            </a:xfrm>
            <a:prstGeom prst="flowChartConnector">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grpSp>
      <p:pic>
        <p:nvPicPr>
          <p:cNvPr id="22" name="Immagine 9">
            <a:extLst>
              <a:ext uri="{FF2B5EF4-FFF2-40B4-BE49-F238E27FC236}">
                <a16:creationId xmlns:a16="http://schemas.microsoft.com/office/drawing/2014/main" id="{29B60B53-B192-5F46-96B5-25917B6D9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806" t="27208" r="41042" b="38370"/>
          <a:stretch>
            <a:fillRect/>
          </a:stretch>
        </p:blipFill>
        <p:spPr bwMode="auto">
          <a:xfrm>
            <a:off x="7969193" y="1285817"/>
            <a:ext cx="4026013" cy="263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2 4">
            <a:extLst>
              <a:ext uri="{FF2B5EF4-FFF2-40B4-BE49-F238E27FC236}">
                <a16:creationId xmlns:a16="http://schemas.microsoft.com/office/drawing/2014/main" id="{182B476F-E769-C843-AD4D-46BBB6D38557}"/>
              </a:ext>
            </a:extLst>
          </p:cNvPr>
          <p:cNvCxnSpPr>
            <a:cxnSpLocks/>
          </p:cNvCxnSpPr>
          <p:nvPr/>
        </p:nvCxnSpPr>
        <p:spPr>
          <a:xfrm flipV="1">
            <a:off x="5015451" y="3698168"/>
            <a:ext cx="3388973" cy="1192430"/>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4" name="Immagine 6">
            <a:extLst>
              <a:ext uri="{FF2B5EF4-FFF2-40B4-BE49-F238E27FC236}">
                <a16:creationId xmlns:a16="http://schemas.microsoft.com/office/drawing/2014/main" id="{69AF8C00-8730-524E-A12E-9349672478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12" t="18539" r="45758" b="49279"/>
          <a:stretch/>
        </p:blipFill>
        <p:spPr bwMode="auto">
          <a:xfrm>
            <a:off x="2876650" y="1320367"/>
            <a:ext cx="2500407" cy="285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magine 6">
            <a:extLst>
              <a:ext uri="{FF2B5EF4-FFF2-40B4-BE49-F238E27FC236}">
                <a16:creationId xmlns:a16="http://schemas.microsoft.com/office/drawing/2014/main" id="{4BE5E855-83FC-E84A-A6DD-C238EDF78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936" t="56175" r="46200" b="28349"/>
          <a:stretch/>
        </p:blipFill>
        <p:spPr bwMode="auto">
          <a:xfrm>
            <a:off x="3725450" y="4688407"/>
            <a:ext cx="992059" cy="94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nettore 22">
            <a:extLst>
              <a:ext uri="{FF2B5EF4-FFF2-40B4-BE49-F238E27FC236}">
                <a16:creationId xmlns:a16="http://schemas.microsoft.com/office/drawing/2014/main" id="{A77B0369-F999-CE4A-B57A-8129A8ECBCC6}"/>
              </a:ext>
            </a:extLst>
          </p:cNvPr>
          <p:cNvSpPr/>
          <p:nvPr/>
        </p:nvSpPr>
        <p:spPr>
          <a:xfrm>
            <a:off x="2694154" y="1473628"/>
            <a:ext cx="2718112" cy="2624645"/>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2" name="CasellaDiTesto 1">
            <a:extLst>
              <a:ext uri="{FF2B5EF4-FFF2-40B4-BE49-F238E27FC236}">
                <a16:creationId xmlns:a16="http://schemas.microsoft.com/office/drawing/2014/main" id="{270F4DAC-4BD0-7045-A473-F87260A808FE}"/>
              </a:ext>
            </a:extLst>
          </p:cNvPr>
          <p:cNvSpPr txBox="1"/>
          <p:nvPr/>
        </p:nvSpPr>
        <p:spPr>
          <a:xfrm>
            <a:off x="8198069" y="4897821"/>
            <a:ext cx="2373150" cy="369332"/>
          </a:xfrm>
          <a:prstGeom prst="rect">
            <a:avLst/>
          </a:prstGeom>
          <a:noFill/>
        </p:spPr>
        <p:txBody>
          <a:bodyPr wrap="none" rtlCol="0">
            <a:spAutoFit/>
          </a:bodyPr>
          <a:lstStyle/>
          <a:p>
            <a:r>
              <a:rPr lang="it-IT" dirty="0"/>
              <a:t>COVID 2 Hospital Rome</a:t>
            </a:r>
          </a:p>
        </p:txBody>
      </p:sp>
    </p:spTree>
    <p:extLst>
      <p:ext uri="{BB962C8B-B14F-4D97-AF65-F5344CB8AC3E}">
        <p14:creationId xmlns:p14="http://schemas.microsoft.com/office/powerpoint/2010/main" val="3435310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7A706A-8C83-DA4B-B014-024F05A244AD}"/>
              </a:ext>
            </a:extLst>
          </p:cNvPr>
          <p:cNvSpPr txBox="1">
            <a:spLocks/>
          </p:cNvSpPr>
          <p:nvPr/>
        </p:nvSpPr>
        <p:spPr>
          <a:xfrm>
            <a:off x="1742574" y="1497395"/>
            <a:ext cx="9370018" cy="677059"/>
          </a:xfrm>
          <a:prstGeom prst="rect">
            <a:avLst/>
          </a:prstGeom>
        </p:spPr>
        <p:txBody>
          <a:bodyPr>
            <a:noAutofit/>
          </a:bodyPr>
          <a:lstStyle>
            <a:lvl1pPr algn="ctr" defTabSz="404988" rtl="0" eaLnBrk="1" latinLnBrk="0" hangingPunct="1">
              <a:spcBef>
                <a:spcPct val="0"/>
              </a:spcBef>
              <a:buNone/>
              <a:defRPr sz="3898" kern="1200">
                <a:solidFill>
                  <a:schemeClr val="tx1"/>
                </a:solidFill>
                <a:latin typeface="+mj-lt"/>
                <a:ea typeface="+mj-ea"/>
                <a:cs typeface="+mj-cs"/>
              </a:defRPr>
            </a:lvl1pPr>
          </a:lstStyle>
          <a:p>
            <a:br>
              <a:rPr lang="en-GB" sz="2480" b="1" dirty="0">
                <a:solidFill>
                  <a:srgbClr val="E21F1D"/>
                </a:solidFill>
                <a:latin typeface="+mn-lt"/>
                <a:ea typeface="+mn-ea"/>
                <a:cs typeface="+mn-cs"/>
              </a:rPr>
            </a:br>
            <a:endParaRPr lang="en-GB" sz="2480" b="1" dirty="0">
              <a:solidFill>
                <a:srgbClr val="E21F1D"/>
              </a:solidFill>
              <a:latin typeface="+mn-lt"/>
              <a:ea typeface="+mn-ea"/>
              <a:cs typeface="+mn-cs"/>
            </a:endParaRPr>
          </a:p>
        </p:txBody>
      </p:sp>
      <p:sp>
        <p:nvSpPr>
          <p:cNvPr id="10" name="Content Placeholder 2">
            <a:extLst>
              <a:ext uri="{FF2B5EF4-FFF2-40B4-BE49-F238E27FC236}">
                <a16:creationId xmlns:a16="http://schemas.microsoft.com/office/drawing/2014/main" id="{9AEE8E44-0752-A240-9622-F6AD564B6122}"/>
              </a:ext>
            </a:extLst>
          </p:cNvPr>
          <p:cNvSpPr txBox="1">
            <a:spLocks/>
          </p:cNvSpPr>
          <p:nvPr/>
        </p:nvSpPr>
        <p:spPr>
          <a:xfrm>
            <a:off x="1170379" y="1261914"/>
            <a:ext cx="9613342" cy="4937716"/>
          </a:xfrm>
          <a:prstGeom prst="rect">
            <a:avLst/>
          </a:prstGeom>
          <a:solidFill>
            <a:schemeClr val="bg1"/>
          </a:solidFill>
        </p:spPr>
        <p:txBody>
          <a:bodyPr>
            <a:normAutofit/>
          </a:bodyPr>
          <a:lstStyle>
            <a:lvl1pPr marL="303741" indent="-303741" algn="l" defTabSz="404988" rtl="0" eaLnBrk="1" latinLnBrk="0" hangingPunct="1">
              <a:spcBef>
                <a:spcPct val="20000"/>
              </a:spcBef>
              <a:buFont typeface="Arial"/>
              <a:buChar char="•"/>
              <a:defRPr sz="2835" kern="1200">
                <a:solidFill>
                  <a:schemeClr val="tx1"/>
                </a:solidFill>
                <a:latin typeface="+mn-lt"/>
                <a:ea typeface="+mn-ea"/>
                <a:cs typeface="+mn-cs"/>
              </a:defRPr>
            </a:lvl1pPr>
            <a:lvl2pPr marL="658105" indent="-253117" algn="l" defTabSz="404988" rtl="0" eaLnBrk="1" latinLnBrk="0" hangingPunct="1">
              <a:spcBef>
                <a:spcPct val="20000"/>
              </a:spcBef>
              <a:buFont typeface="Arial"/>
              <a:buChar char="–"/>
              <a:defRPr sz="2480" kern="1200">
                <a:solidFill>
                  <a:schemeClr val="tx1"/>
                </a:solidFill>
                <a:latin typeface="+mn-lt"/>
                <a:ea typeface="+mn-ea"/>
                <a:cs typeface="+mn-cs"/>
              </a:defRPr>
            </a:lvl2pPr>
            <a:lvl3pPr marL="1012469" indent="-202494" algn="l" defTabSz="404988" rtl="0" eaLnBrk="1" latinLnBrk="0" hangingPunct="1">
              <a:spcBef>
                <a:spcPct val="20000"/>
              </a:spcBef>
              <a:buFont typeface="Arial"/>
              <a:buChar char="•"/>
              <a:defRPr sz="2126" kern="1200">
                <a:solidFill>
                  <a:schemeClr val="tx1"/>
                </a:solidFill>
                <a:latin typeface="+mn-lt"/>
                <a:ea typeface="+mn-ea"/>
                <a:cs typeface="+mn-cs"/>
              </a:defRPr>
            </a:lvl3pPr>
            <a:lvl4pPr marL="1417457" indent="-202494" algn="l" defTabSz="404988" rtl="0" eaLnBrk="1" latinLnBrk="0" hangingPunct="1">
              <a:spcBef>
                <a:spcPct val="20000"/>
              </a:spcBef>
              <a:buFont typeface="Arial"/>
              <a:buChar char="–"/>
              <a:defRPr sz="1772" kern="1200">
                <a:solidFill>
                  <a:schemeClr val="tx1"/>
                </a:solidFill>
                <a:latin typeface="+mn-lt"/>
                <a:ea typeface="+mn-ea"/>
                <a:cs typeface="+mn-cs"/>
              </a:defRPr>
            </a:lvl4pPr>
            <a:lvl5pPr marL="1822445" indent="-202494" algn="l" defTabSz="404988" rtl="0" eaLnBrk="1" latinLnBrk="0" hangingPunct="1">
              <a:spcBef>
                <a:spcPct val="20000"/>
              </a:spcBef>
              <a:buFont typeface="Arial"/>
              <a:buChar char="»"/>
              <a:defRPr sz="1772" kern="1200">
                <a:solidFill>
                  <a:schemeClr val="tx1"/>
                </a:solidFill>
                <a:latin typeface="+mn-lt"/>
                <a:ea typeface="+mn-ea"/>
                <a:cs typeface="+mn-cs"/>
              </a:defRPr>
            </a:lvl5pPr>
            <a:lvl6pPr marL="2227433" indent="-202494" algn="l" defTabSz="404988" rtl="0" eaLnBrk="1" latinLnBrk="0" hangingPunct="1">
              <a:spcBef>
                <a:spcPct val="20000"/>
              </a:spcBef>
              <a:buFont typeface="Arial"/>
              <a:buChar char="•"/>
              <a:defRPr sz="1772" kern="1200">
                <a:solidFill>
                  <a:schemeClr val="tx1"/>
                </a:solidFill>
                <a:latin typeface="+mn-lt"/>
                <a:ea typeface="+mn-ea"/>
                <a:cs typeface="+mn-cs"/>
              </a:defRPr>
            </a:lvl6pPr>
            <a:lvl7pPr marL="2632420" indent="-202494" algn="l" defTabSz="404988" rtl="0" eaLnBrk="1" latinLnBrk="0" hangingPunct="1">
              <a:spcBef>
                <a:spcPct val="20000"/>
              </a:spcBef>
              <a:buFont typeface="Arial"/>
              <a:buChar char="•"/>
              <a:defRPr sz="1772" kern="1200">
                <a:solidFill>
                  <a:schemeClr val="tx1"/>
                </a:solidFill>
                <a:latin typeface="+mn-lt"/>
                <a:ea typeface="+mn-ea"/>
                <a:cs typeface="+mn-cs"/>
              </a:defRPr>
            </a:lvl7pPr>
            <a:lvl8pPr marL="3037408" indent="-202494" algn="l" defTabSz="404988" rtl="0" eaLnBrk="1" latinLnBrk="0" hangingPunct="1">
              <a:spcBef>
                <a:spcPct val="20000"/>
              </a:spcBef>
              <a:buFont typeface="Arial"/>
              <a:buChar char="•"/>
              <a:defRPr sz="1772" kern="1200">
                <a:solidFill>
                  <a:schemeClr val="tx1"/>
                </a:solidFill>
                <a:latin typeface="+mn-lt"/>
                <a:ea typeface="+mn-ea"/>
                <a:cs typeface="+mn-cs"/>
              </a:defRPr>
            </a:lvl8pPr>
            <a:lvl9pPr marL="3442396" indent="-202494" algn="l" defTabSz="404988" rtl="0" eaLnBrk="1" latinLnBrk="0" hangingPunct="1">
              <a:spcBef>
                <a:spcPct val="20000"/>
              </a:spcBef>
              <a:buFont typeface="Arial"/>
              <a:buChar char="•"/>
              <a:defRPr sz="1772" kern="1200">
                <a:solidFill>
                  <a:schemeClr val="tx1"/>
                </a:solidFill>
                <a:latin typeface="+mn-lt"/>
                <a:ea typeface="+mn-ea"/>
                <a:cs typeface="+mn-cs"/>
              </a:defRPr>
            </a:lvl9pPr>
          </a:lstStyle>
          <a:p>
            <a:pPr marL="228600" indent="-228600" algn="just" defTabSz="914400">
              <a:spcBef>
                <a:spcPts val="1000"/>
              </a:spcBef>
              <a:buSzPct val="120000"/>
              <a:buBlip>
                <a:blip r:embed="rId3"/>
              </a:buBlip>
            </a:pPr>
            <a:r>
              <a:rPr lang="en-GB" sz="2400" dirty="0">
                <a:solidFill>
                  <a:srgbClr val="666666"/>
                </a:solidFill>
                <a:latin typeface="Acumin Pro" panose="020B0504020202020204" pitchFamily="34" charset="77"/>
              </a:rPr>
              <a:t>Healthcare sector has been too busy to take care of cyberthreats specifically targeted to Hospitals and other Healthcare facilities.</a:t>
            </a:r>
            <a:endParaRPr lang="it-IT" sz="2400" dirty="0">
              <a:solidFill>
                <a:srgbClr val="666666"/>
              </a:solidFill>
              <a:latin typeface="Acumin Pro" panose="020B0504020202020204" pitchFamily="34" charset="77"/>
            </a:endParaRPr>
          </a:p>
          <a:p>
            <a:pPr marL="228600" indent="-228600" algn="just" defTabSz="914400">
              <a:spcBef>
                <a:spcPts val="1000"/>
              </a:spcBef>
              <a:buSzPct val="120000"/>
              <a:buBlip>
                <a:blip r:embed="rId3"/>
              </a:buBlip>
            </a:pPr>
            <a:r>
              <a:rPr lang="en-GB" sz="2400" dirty="0">
                <a:solidFill>
                  <a:srgbClr val="666666"/>
                </a:solidFill>
                <a:latin typeface="Acumin Pro" panose="020B0504020202020204" pitchFamily="34" charset="77"/>
              </a:rPr>
              <a:t>Operators are tired, overworked, wearing personal protective equipment and many of their cybersecurity behaviours are “relaxed”.</a:t>
            </a:r>
          </a:p>
          <a:p>
            <a:pPr marL="228600" indent="-228600" algn="just" defTabSz="914400">
              <a:spcBef>
                <a:spcPts val="1000"/>
              </a:spcBef>
              <a:buSzPct val="120000"/>
              <a:buBlip>
                <a:blip r:embed="rId3"/>
              </a:buBlip>
            </a:pPr>
            <a:endParaRPr lang="en-GB" sz="2400" dirty="0">
              <a:solidFill>
                <a:srgbClr val="666666"/>
              </a:solidFill>
              <a:latin typeface="Acumin Pro" panose="020B0504020202020204" pitchFamily="34" charset="77"/>
            </a:endParaRPr>
          </a:p>
          <a:p>
            <a:pPr marL="228600" indent="-228600" algn="just" defTabSz="914400">
              <a:spcBef>
                <a:spcPts val="1000"/>
              </a:spcBef>
              <a:buSzPct val="120000"/>
              <a:buBlip>
                <a:blip r:embed="rId3"/>
              </a:buBlip>
            </a:pPr>
            <a:endParaRPr lang="en-GB" sz="2400" dirty="0">
              <a:solidFill>
                <a:srgbClr val="666666"/>
              </a:solidFill>
              <a:latin typeface="Acumin Pro" panose="020B0504020202020204" pitchFamily="34" charset="77"/>
            </a:endParaRPr>
          </a:p>
          <a:p>
            <a:pPr marL="228600" indent="-228600" algn="just" defTabSz="914400">
              <a:spcBef>
                <a:spcPts val="1000"/>
              </a:spcBef>
              <a:buSzPct val="120000"/>
              <a:buBlip>
                <a:blip r:embed="rId3"/>
              </a:buBlip>
            </a:pPr>
            <a:r>
              <a:rPr lang="en-GB" sz="2400" dirty="0">
                <a:solidFill>
                  <a:srgbClr val="666666"/>
                </a:solidFill>
                <a:latin typeface="Acumin Pro" panose="020B0504020202020204" pitchFamily="34" charset="77"/>
              </a:rPr>
              <a:t>The surge and “panic” situation experienced has made the usual threats more insidious.</a:t>
            </a:r>
          </a:p>
          <a:p>
            <a:pPr marL="228600" indent="-228600" algn="just" defTabSz="914400">
              <a:spcBef>
                <a:spcPts val="1000"/>
              </a:spcBef>
              <a:buSzPct val="120000"/>
              <a:buBlip>
                <a:blip r:embed="rId3"/>
              </a:buBlip>
            </a:pPr>
            <a:r>
              <a:rPr lang="en-GB" sz="2400" dirty="0">
                <a:solidFill>
                  <a:srgbClr val="666666"/>
                </a:solidFill>
                <a:latin typeface="Acumin Pro" panose="020B0504020202020204" pitchFamily="34" charset="77"/>
              </a:rPr>
              <a:t>How can we mitigate the risks, now or in view of the next similar crisis?</a:t>
            </a:r>
          </a:p>
          <a:p>
            <a:pPr marL="0" indent="0">
              <a:buNone/>
            </a:pPr>
            <a:endParaRPr lang="en-GB" sz="1417" b="1" dirty="0">
              <a:solidFill>
                <a:srgbClr val="C00000"/>
              </a:solidFill>
            </a:endParaRPr>
          </a:p>
        </p:txBody>
      </p:sp>
      <p:sp>
        <p:nvSpPr>
          <p:cNvPr id="21" name="Segnaposto testo 3"/>
          <p:cNvSpPr txBox="1">
            <a:spLocks/>
          </p:cNvSpPr>
          <p:nvPr/>
        </p:nvSpPr>
        <p:spPr>
          <a:xfrm>
            <a:off x="1379383" y="932342"/>
            <a:ext cx="8782768" cy="565052"/>
          </a:xfrm>
          <a:prstGeom prst="rect">
            <a:avLst/>
          </a:prstGeom>
        </p:spPr>
        <p:txBody>
          <a:bodyPr anchor="ctr">
            <a:noAutofit/>
          </a:bodyPr>
          <a:lstStyle/>
          <a:p>
            <a:pPr algn="ctr" defTabSz="404988">
              <a:spcBef>
                <a:spcPct val="20000"/>
              </a:spcBef>
            </a:pPr>
            <a:endParaRPr lang="en-US" sz="2000" b="1" dirty="0">
              <a:solidFill>
                <a:srgbClr val="C00000"/>
              </a:solidFill>
            </a:endParaRPr>
          </a:p>
        </p:txBody>
      </p:sp>
      <p:sp>
        <p:nvSpPr>
          <p:cNvPr id="6" name="Segnaposto testo 3">
            <a:extLst>
              <a:ext uri="{FF2B5EF4-FFF2-40B4-BE49-F238E27FC236}">
                <a16:creationId xmlns:a16="http://schemas.microsoft.com/office/drawing/2014/main" id="{8C25F0EF-137F-D049-ABAB-495D3DCB8F73}"/>
              </a:ext>
            </a:extLst>
          </p:cNvPr>
          <p:cNvSpPr txBox="1">
            <a:spLocks/>
          </p:cNvSpPr>
          <p:nvPr/>
        </p:nvSpPr>
        <p:spPr>
          <a:xfrm>
            <a:off x="3181278" y="270366"/>
            <a:ext cx="7931314" cy="942438"/>
          </a:xfrm>
          <a:prstGeom prst="rect">
            <a:avLst/>
          </a:prstGeom>
        </p:spPr>
        <p:txBody>
          <a:bodyPr anchor="t">
            <a:noAutofit/>
          </a:bodyPr>
          <a:lstStyle/>
          <a:p>
            <a:pPr defTabSz="404988">
              <a:spcBef>
                <a:spcPct val="20000"/>
              </a:spcBef>
            </a:pPr>
            <a:r>
              <a:rPr lang="en-GB" sz="2480" b="1" dirty="0"/>
              <a:t>How COVID-19 has influenced Hospital Cybersecurity</a:t>
            </a:r>
          </a:p>
        </p:txBody>
      </p:sp>
      <p:sp>
        <p:nvSpPr>
          <p:cNvPr id="7" name="Segnaposto numero diapositiva 4">
            <a:extLst>
              <a:ext uri="{FF2B5EF4-FFF2-40B4-BE49-F238E27FC236}">
                <a16:creationId xmlns:a16="http://schemas.microsoft.com/office/drawing/2014/main" id="{C1BECA34-17B1-7149-ABF3-3ED0CBADFFAE}"/>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4</a:t>
            </a:fld>
            <a:endParaRPr lang="it-IT" dirty="0"/>
          </a:p>
        </p:txBody>
      </p:sp>
      <p:sp>
        <p:nvSpPr>
          <p:cNvPr id="8" name="Segnaposto piè di pagina 5">
            <a:extLst>
              <a:ext uri="{FF2B5EF4-FFF2-40B4-BE49-F238E27FC236}">
                <a16:creationId xmlns:a16="http://schemas.microsoft.com/office/drawing/2014/main" id="{8617F293-0925-034E-B1B9-08CEC7A2FA62}"/>
              </a:ext>
            </a:extLst>
          </p:cNvPr>
          <p:cNvSpPr>
            <a:spLocks noGrp="1"/>
          </p:cNvSpPr>
          <p:nvPr>
            <p:ph type="ftr" sz="quarter" idx="3"/>
          </p:nvPr>
        </p:nvSpPr>
        <p:spPr>
          <a:xfrm>
            <a:off x="4221480" y="6531429"/>
            <a:ext cx="4114800" cy="261296"/>
          </a:xfrm>
        </p:spPr>
        <p:txBody>
          <a:bodyPr/>
          <a:lstStyle/>
          <a:p>
            <a:r>
              <a:rPr lang="it-IT" dirty="0"/>
              <a:t>www.panacearesearch.eu</a:t>
            </a:r>
          </a:p>
        </p:txBody>
      </p:sp>
      <p:sp>
        <p:nvSpPr>
          <p:cNvPr id="2" name="Triangolo 1">
            <a:extLst>
              <a:ext uri="{FF2B5EF4-FFF2-40B4-BE49-F238E27FC236}">
                <a16:creationId xmlns:a16="http://schemas.microsoft.com/office/drawing/2014/main" id="{1B56F1A0-30B0-0845-9D02-65768D84CDA2}"/>
              </a:ext>
            </a:extLst>
          </p:cNvPr>
          <p:cNvSpPr/>
          <p:nvPr/>
        </p:nvSpPr>
        <p:spPr>
          <a:xfrm flipV="1">
            <a:off x="3138762" y="3544457"/>
            <a:ext cx="5264009" cy="469004"/>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magine 10"/>
          <p:cNvPicPr>
            <a:picLocks noChangeAspect="1"/>
          </p:cNvPicPr>
          <p:nvPr/>
        </p:nvPicPr>
        <p:blipFill>
          <a:blip r:embed="rId4"/>
          <a:stretch>
            <a:fillRect/>
          </a:stretch>
        </p:blipFill>
        <p:spPr>
          <a:xfrm>
            <a:off x="10969795" y="120956"/>
            <a:ext cx="994251" cy="917626"/>
          </a:xfrm>
          <a:prstGeom prst="rect">
            <a:avLst/>
          </a:prstGeom>
        </p:spPr>
      </p:pic>
    </p:spTree>
    <p:extLst>
      <p:ext uri="{BB962C8B-B14F-4D97-AF65-F5344CB8AC3E}">
        <p14:creationId xmlns:p14="http://schemas.microsoft.com/office/powerpoint/2010/main" val="2450365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7A706A-8C83-DA4B-B014-024F05A244AD}"/>
              </a:ext>
            </a:extLst>
          </p:cNvPr>
          <p:cNvSpPr txBox="1">
            <a:spLocks/>
          </p:cNvSpPr>
          <p:nvPr/>
        </p:nvSpPr>
        <p:spPr>
          <a:xfrm>
            <a:off x="1742574" y="1497395"/>
            <a:ext cx="9370018" cy="677059"/>
          </a:xfrm>
          <a:prstGeom prst="rect">
            <a:avLst/>
          </a:prstGeom>
        </p:spPr>
        <p:txBody>
          <a:bodyPr>
            <a:noAutofit/>
          </a:bodyPr>
          <a:lstStyle>
            <a:lvl1pPr algn="ctr" defTabSz="404988" rtl="0" eaLnBrk="1" latinLnBrk="0" hangingPunct="1">
              <a:spcBef>
                <a:spcPct val="0"/>
              </a:spcBef>
              <a:buNone/>
              <a:defRPr sz="3898" kern="1200">
                <a:solidFill>
                  <a:schemeClr val="tx1"/>
                </a:solidFill>
                <a:latin typeface="+mj-lt"/>
                <a:ea typeface="+mj-ea"/>
                <a:cs typeface="+mj-cs"/>
              </a:defRPr>
            </a:lvl1pPr>
          </a:lstStyle>
          <a:p>
            <a:br>
              <a:rPr lang="en-GB" sz="2480" b="1" dirty="0">
                <a:solidFill>
                  <a:srgbClr val="E21F1D"/>
                </a:solidFill>
                <a:latin typeface="+mn-lt"/>
                <a:ea typeface="+mn-ea"/>
                <a:cs typeface="+mn-cs"/>
              </a:rPr>
            </a:br>
            <a:endParaRPr lang="en-GB" sz="2480" b="1" dirty="0">
              <a:solidFill>
                <a:srgbClr val="E21F1D"/>
              </a:solidFill>
              <a:latin typeface="+mn-lt"/>
              <a:ea typeface="+mn-ea"/>
              <a:cs typeface="+mn-cs"/>
            </a:endParaRPr>
          </a:p>
        </p:txBody>
      </p:sp>
      <p:sp>
        <p:nvSpPr>
          <p:cNvPr id="10" name="Content Placeholder 2">
            <a:extLst>
              <a:ext uri="{FF2B5EF4-FFF2-40B4-BE49-F238E27FC236}">
                <a16:creationId xmlns:a16="http://schemas.microsoft.com/office/drawing/2014/main" id="{9AEE8E44-0752-A240-9622-F6AD564B6122}"/>
              </a:ext>
            </a:extLst>
          </p:cNvPr>
          <p:cNvSpPr txBox="1">
            <a:spLocks/>
          </p:cNvSpPr>
          <p:nvPr/>
        </p:nvSpPr>
        <p:spPr>
          <a:xfrm>
            <a:off x="1379383" y="1242366"/>
            <a:ext cx="9663085" cy="4940719"/>
          </a:xfrm>
          <a:prstGeom prst="rect">
            <a:avLst/>
          </a:prstGeom>
          <a:solidFill>
            <a:schemeClr val="bg1"/>
          </a:solidFill>
        </p:spPr>
        <p:txBody>
          <a:bodyPr>
            <a:normAutofit lnSpcReduction="10000"/>
          </a:bodyPr>
          <a:lstStyle>
            <a:lvl1pPr marL="303741" indent="-303741" algn="l" defTabSz="404988" rtl="0" eaLnBrk="1" latinLnBrk="0" hangingPunct="1">
              <a:spcBef>
                <a:spcPct val="20000"/>
              </a:spcBef>
              <a:buFont typeface="Arial"/>
              <a:buChar char="•"/>
              <a:defRPr sz="2835" kern="1200">
                <a:solidFill>
                  <a:schemeClr val="tx1"/>
                </a:solidFill>
                <a:latin typeface="+mn-lt"/>
                <a:ea typeface="+mn-ea"/>
                <a:cs typeface="+mn-cs"/>
              </a:defRPr>
            </a:lvl1pPr>
            <a:lvl2pPr marL="658105" indent="-253117" algn="l" defTabSz="404988" rtl="0" eaLnBrk="1" latinLnBrk="0" hangingPunct="1">
              <a:spcBef>
                <a:spcPct val="20000"/>
              </a:spcBef>
              <a:buFont typeface="Arial"/>
              <a:buChar char="–"/>
              <a:defRPr sz="2480" kern="1200">
                <a:solidFill>
                  <a:schemeClr val="tx1"/>
                </a:solidFill>
                <a:latin typeface="+mn-lt"/>
                <a:ea typeface="+mn-ea"/>
                <a:cs typeface="+mn-cs"/>
              </a:defRPr>
            </a:lvl2pPr>
            <a:lvl3pPr marL="1012469" indent="-202494" algn="l" defTabSz="404988" rtl="0" eaLnBrk="1" latinLnBrk="0" hangingPunct="1">
              <a:spcBef>
                <a:spcPct val="20000"/>
              </a:spcBef>
              <a:buFont typeface="Arial"/>
              <a:buChar char="•"/>
              <a:defRPr sz="2126" kern="1200">
                <a:solidFill>
                  <a:schemeClr val="tx1"/>
                </a:solidFill>
                <a:latin typeface="+mn-lt"/>
                <a:ea typeface="+mn-ea"/>
                <a:cs typeface="+mn-cs"/>
              </a:defRPr>
            </a:lvl3pPr>
            <a:lvl4pPr marL="1417457" indent="-202494" algn="l" defTabSz="404988" rtl="0" eaLnBrk="1" latinLnBrk="0" hangingPunct="1">
              <a:spcBef>
                <a:spcPct val="20000"/>
              </a:spcBef>
              <a:buFont typeface="Arial"/>
              <a:buChar char="–"/>
              <a:defRPr sz="1772" kern="1200">
                <a:solidFill>
                  <a:schemeClr val="tx1"/>
                </a:solidFill>
                <a:latin typeface="+mn-lt"/>
                <a:ea typeface="+mn-ea"/>
                <a:cs typeface="+mn-cs"/>
              </a:defRPr>
            </a:lvl4pPr>
            <a:lvl5pPr marL="1822445" indent="-202494" algn="l" defTabSz="404988" rtl="0" eaLnBrk="1" latinLnBrk="0" hangingPunct="1">
              <a:spcBef>
                <a:spcPct val="20000"/>
              </a:spcBef>
              <a:buFont typeface="Arial"/>
              <a:buChar char="»"/>
              <a:defRPr sz="1772" kern="1200">
                <a:solidFill>
                  <a:schemeClr val="tx1"/>
                </a:solidFill>
                <a:latin typeface="+mn-lt"/>
                <a:ea typeface="+mn-ea"/>
                <a:cs typeface="+mn-cs"/>
              </a:defRPr>
            </a:lvl5pPr>
            <a:lvl6pPr marL="2227433" indent="-202494" algn="l" defTabSz="404988" rtl="0" eaLnBrk="1" latinLnBrk="0" hangingPunct="1">
              <a:spcBef>
                <a:spcPct val="20000"/>
              </a:spcBef>
              <a:buFont typeface="Arial"/>
              <a:buChar char="•"/>
              <a:defRPr sz="1772" kern="1200">
                <a:solidFill>
                  <a:schemeClr val="tx1"/>
                </a:solidFill>
                <a:latin typeface="+mn-lt"/>
                <a:ea typeface="+mn-ea"/>
                <a:cs typeface="+mn-cs"/>
              </a:defRPr>
            </a:lvl6pPr>
            <a:lvl7pPr marL="2632420" indent="-202494" algn="l" defTabSz="404988" rtl="0" eaLnBrk="1" latinLnBrk="0" hangingPunct="1">
              <a:spcBef>
                <a:spcPct val="20000"/>
              </a:spcBef>
              <a:buFont typeface="Arial"/>
              <a:buChar char="•"/>
              <a:defRPr sz="1772" kern="1200">
                <a:solidFill>
                  <a:schemeClr val="tx1"/>
                </a:solidFill>
                <a:latin typeface="+mn-lt"/>
                <a:ea typeface="+mn-ea"/>
                <a:cs typeface="+mn-cs"/>
              </a:defRPr>
            </a:lvl7pPr>
            <a:lvl8pPr marL="3037408" indent="-202494" algn="l" defTabSz="404988" rtl="0" eaLnBrk="1" latinLnBrk="0" hangingPunct="1">
              <a:spcBef>
                <a:spcPct val="20000"/>
              </a:spcBef>
              <a:buFont typeface="Arial"/>
              <a:buChar char="•"/>
              <a:defRPr sz="1772" kern="1200">
                <a:solidFill>
                  <a:schemeClr val="tx1"/>
                </a:solidFill>
                <a:latin typeface="+mn-lt"/>
                <a:ea typeface="+mn-ea"/>
                <a:cs typeface="+mn-cs"/>
              </a:defRPr>
            </a:lvl8pPr>
            <a:lvl9pPr marL="3442396" indent="-202494" algn="l" defTabSz="404988" rtl="0" eaLnBrk="1" latinLnBrk="0" hangingPunct="1">
              <a:spcBef>
                <a:spcPct val="20000"/>
              </a:spcBef>
              <a:buFont typeface="Arial"/>
              <a:buChar char="•"/>
              <a:defRPr sz="1772" kern="1200">
                <a:solidFill>
                  <a:schemeClr val="tx1"/>
                </a:solidFill>
                <a:latin typeface="+mn-lt"/>
                <a:ea typeface="+mn-ea"/>
                <a:cs typeface="+mn-cs"/>
              </a:defRPr>
            </a:lvl9pPr>
          </a:lstStyle>
          <a:p>
            <a:pPr marL="228600" indent="-228600" defTabSz="914400">
              <a:spcBef>
                <a:spcPts val="1000"/>
              </a:spcBef>
              <a:buSzPct val="120000"/>
              <a:buBlip>
                <a:blip r:embed="rId3"/>
              </a:buBlip>
            </a:pPr>
            <a:r>
              <a:rPr lang="en-GB" sz="2400" b="1" dirty="0">
                <a:solidFill>
                  <a:srgbClr val="666666"/>
                </a:solidFill>
                <a:latin typeface="Acumin Pro" panose="020B0504020202020204" pitchFamily="34" charset="77"/>
              </a:rPr>
              <a:t>Phishing</a:t>
            </a:r>
            <a:r>
              <a:rPr lang="en-GB" sz="2400" dirty="0">
                <a:solidFill>
                  <a:srgbClr val="666666"/>
                </a:solidFill>
                <a:latin typeface="Acumin Pro" panose="020B0504020202020204" pitchFamily="34" charset="77"/>
              </a:rPr>
              <a:t>: coronavirus-themed phishing emails, where if one clicks a link, the fraudster could steal personal data, email logins or banking details.</a:t>
            </a:r>
          </a:p>
          <a:p>
            <a:pPr marL="228600" indent="-228600" defTabSz="914400">
              <a:spcBef>
                <a:spcPts val="1000"/>
              </a:spcBef>
              <a:buSzPct val="120000"/>
              <a:buBlip>
                <a:blip r:embed="rId3"/>
              </a:buBlip>
            </a:pPr>
            <a:r>
              <a:rPr lang="en-GB" sz="2400" b="1" dirty="0">
                <a:solidFill>
                  <a:srgbClr val="666666"/>
                </a:solidFill>
                <a:latin typeface="Acumin Pro" panose="020B0504020202020204" pitchFamily="34" charset="77"/>
              </a:rPr>
              <a:t>Malware: </a:t>
            </a:r>
            <a:r>
              <a:rPr lang="en-GB" sz="2400" dirty="0">
                <a:solidFill>
                  <a:srgbClr val="666666"/>
                </a:solidFill>
                <a:latin typeface="Acumin Pro" panose="020B0504020202020204" pitchFamily="34" charset="77"/>
              </a:rPr>
              <a:t>spyware and trojans have been found embedded in interactive coronavirus maps and websites dealing with corona virus; domains in the internet contain the terms: "coronavirus", "corona-virus", "covid19" and "covid-19”; these maps are visited frequently by healthcare operators. Defacing of Coronavirus sites has been the rule.</a:t>
            </a:r>
          </a:p>
          <a:p>
            <a:pPr marL="228600" indent="-228600" defTabSz="914400">
              <a:spcBef>
                <a:spcPts val="1000"/>
              </a:spcBef>
              <a:buSzPct val="120000"/>
              <a:buBlip>
                <a:blip r:embed="rId3"/>
              </a:buBlip>
            </a:pPr>
            <a:r>
              <a:rPr lang="en-GB" sz="2400" b="1" dirty="0">
                <a:solidFill>
                  <a:srgbClr val="666666"/>
                </a:solidFill>
                <a:latin typeface="Acumin Pro" panose="020B0504020202020204" pitchFamily="34" charset="77"/>
              </a:rPr>
              <a:t>Fraud</a:t>
            </a:r>
            <a:r>
              <a:rPr lang="en-GB" sz="2400" dirty="0">
                <a:solidFill>
                  <a:srgbClr val="666666"/>
                </a:solidFill>
                <a:latin typeface="Acumin Pro" panose="020B0504020202020204" pitchFamily="34" charset="77"/>
              </a:rPr>
              <a:t>: Hospitals and Healthcare agencies are ordering like crazy so as not to remain without stuff. Cases of paid orders of equipment, from face masks to hand sanitisers, that never arrived, are reported.</a:t>
            </a:r>
          </a:p>
          <a:p>
            <a:pPr marL="228600" indent="-228600" defTabSz="914400">
              <a:spcBef>
                <a:spcPts val="1000"/>
              </a:spcBef>
              <a:buSzPct val="120000"/>
              <a:buBlip>
                <a:blip r:embed="rId3"/>
              </a:buBlip>
            </a:pPr>
            <a:r>
              <a:rPr lang="en-GB" sz="2400" b="1" dirty="0">
                <a:solidFill>
                  <a:srgbClr val="666666"/>
                </a:solidFill>
                <a:latin typeface="Acumin Pro" panose="020B0504020202020204" pitchFamily="34" charset="77"/>
              </a:rPr>
              <a:t>Scammers</a:t>
            </a:r>
            <a:r>
              <a:rPr lang="en-GB" sz="2400" dirty="0">
                <a:solidFill>
                  <a:srgbClr val="666666"/>
                </a:solidFill>
                <a:latin typeface="Acumin Pro" panose="020B0504020202020204" pitchFamily="34" charset="77"/>
              </a:rPr>
              <a:t>: have been seen to mimic groups such as the Centre for Disease Control and Prevention (CDC) or the World Health Organization (WHO), with links redirecting to a page where data are stolen. </a:t>
            </a:r>
          </a:p>
        </p:txBody>
      </p:sp>
      <p:sp>
        <p:nvSpPr>
          <p:cNvPr id="21" name="Segnaposto testo 3"/>
          <p:cNvSpPr txBox="1">
            <a:spLocks/>
          </p:cNvSpPr>
          <p:nvPr/>
        </p:nvSpPr>
        <p:spPr>
          <a:xfrm>
            <a:off x="1379383" y="932342"/>
            <a:ext cx="8782768" cy="565052"/>
          </a:xfrm>
          <a:prstGeom prst="rect">
            <a:avLst/>
          </a:prstGeom>
        </p:spPr>
        <p:txBody>
          <a:bodyPr anchor="ctr">
            <a:noAutofit/>
          </a:bodyPr>
          <a:lstStyle/>
          <a:p>
            <a:pPr algn="ctr" defTabSz="404988">
              <a:spcBef>
                <a:spcPct val="20000"/>
              </a:spcBef>
            </a:pPr>
            <a:endParaRPr lang="en-US" sz="2000" b="1" dirty="0">
              <a:solidFill>
                <a:srgbClr val="C00000"/>
              </a:solidFill>
            </a:endParaRPr>
          </a:p>
        </p:txBody>
      </p:sp>
      <p:sp>
        <p:nvSpPr>
          <p:cNvPr id="6" name="Segnaposto testo 3">
            <a:extLst>
              <a:ext uri="{FF2B5EF4-FFF2-40B4-BE49-F238E27FC236}">
                <a16:creationId xmlns:a16="http://schemas.microsoft.com/office/drawing/2014/main" id="{8C25F0EF-137F-D049-ABAB-495D3DCB8F73}"/>
              </a:ext>
            </a:extLst>
          </p:cNvPr>
          <p:cNvSpPr txBox="1">
            <a:spLocks/>
          </p:cNvSpPr>
          <p:nvPr/>
        </p:nvSpPr>
        <p:spPr>
          <a:xfrm>
            <a:off x="3111154" y="272430"/>
            <a:ext cx="7931314" cy="942438"/>
          </a:xfrm>
          <a:prstGeom prst="rect">
            <a:avLst/>
          </a:prstGeom>
        </p:spPr>
        <p:txBody>
          <a:bodyPr anchor="t">
            <a:noAutofit/>
          </a:bodyPr>
          <a:lstStyle/>
          <a:p>
            <a:pPr defTabSz="404988">
              <a:spcBef>
                <a:spcPct val="20000"/>
              </a:spcBef>
            </a:pPr>
            <a:r>
              <a:rPr lang="en-GB" sz="2480" b="1" dirty="0"/>
              <a:t>Types of cyber-attacks related to Covid-19 crisis situation</a:t>
            </a:r>
          </a:p>
        </p:txBody>
      </p:sp>
      <p:sp>
        <p:nvSpPr>
          <p:cNvPr id="7" name="Segnaposto numero diapositiva 4">
            <a:extLst>
              <a:ext uri="{FF2B5EF4-FFF2-40B4-BE49-F238E27FC236}">
                <a16:creationId xmlns:a16="http://schemas.microsoft.com/office/drawing/2014/main" id="{C1BECA34-17B1-7149-ABF3-3ED0CBADFFAE}"/>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5</a:t>
            </a:fld>
            <a:endParaRPr lang="it-IT" dirty="0"/>
          </a:p>
        </p:txBody>
      </p:sp>
      <p:sp>
        <p:nvSpPr>
          <p:cNvPr id="8" name="Segnaposto piè di pagina 5">
            <a:extLst>
              <a:ext uri="{FF2B5EF4-FFF2-40B4-BE49-F238E27FC236}">
                <a16:creationId xmlns:a16="http://schemas.microsoft.com/office/drawing/2014/main" id="{8617F293-0925-034E-B1B9-08CEC7A2FA62}"/>
              </a:ext>
            </a:extLst>
          </p:cNvPr>
          <p:cNvSpPr>
            <a:spLocks noGrp="1"/>
          </p:cNvSpPr>
          <p:nvPr>
            <p:ph type="ftr" sz="quarter" idx="3"/>
          </p:nvPr>
        </p:nvSpPr>
        <p:spPr>
          <a:xfrm>
            <a:off x="4221480" y="6531429"/>
            <a:ext cx="4114800" cy="261296"/>
          </a:xfrm>
        </p:spPr>
        <p:txBody>
          <a:bodyPr/>
          <a:lstStyle/>
          <a:p>
            <a:r>
              <a:rPr lang="it-IT" dirty="0"/>
              <a:t>www.panacearesearch.eu</a:t>
            </a:r>
          </a:p>
        </p:txBody>
      </p:sp>
      <p:pic>
        <p:nvPicPr>
          <p:cNvPr id="11" name="Immagine 10"/>
          <p:cNvPicPr>
            <a:picLocks noChangeAspect="1"/>
          </p:cNvPicPr>
          <p:nvPr/>
        </p:nvPicPr>
        <p:blipFill>
          <a:blip r:embed="rId4"/>
          <a:stretch>
            <a:fillRect/>
          </a:stretch>
        </p:blipFill>
        <p:spPr>
          <a:xfrm>
            <a:off x="10938692" y="74679"/>
            <a:ext cx="994251" cy="917626"/>
          </a:xfrm>
          <a:prstGeom prst="rect">
            <a:avLst/>
          </a:prstGeom>
        </p:spPr>
      </p:pic>
    </p:spTree>
    <p:extLst>
      <p:ext uri="{BB962C8B-B14F-4D97-AF65-F5344CB8AC3E}">
        <p14:creationId xmlns:p14="http://schemas.microsoft.com/office/powerpoint/2010/main" val="239549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7A706A-8C83-DA4B-B014-024F05A244AD}"/>
              </a:ext>
            </a:extLst>
          </p:cNvPr>
          <p:cNvSpPr txBox="1">
            <a:spLocks/>
          </p:cNvSpPr>
          <p:nvPr/>
        </p:nvSpPr>
        <p:spPr>
          <a:xfrm>
            <a:off x="1742574" y="1497395"/>
            <a:ext cx="9370018" cy="677059"/>
          </a:xfrm>
          <a:prstGeom prst="rect">
            <a:avLst/>
          </a:prstGeom>
        </p:spPr>
        <p:txBody>
          <a:bodyPr>
            <a:noAutofit/>
          </a:bodyPr>
          <a:lstStyle>
            <a:lvl1pPr algn="ctr" defTabSz="404988" rtl="0" eaLnBrk="1" latinLnBrk="0" hangingPunct="1">
              <a:spcBef>
                <a:spcPct val="0"/>
              </a:spcBef>
              <a:buNone/>
              <a:defRPr sz="3898" kern="1200">
                <a:solidFill>
                  <a:schemeClr val="tx1"/>
                </a:solidFill>
                <a:latin typeface="+mj-lt"/>
                <a:ea typeface="+mj-ea"/>
                <a:cs typeface="+mj-cs"/>
              </a:defRPr>
            </a:lvl1pPr>
          </a:lstStyle>
          <a:p>
            <a:br>
              <a:rPr lang="en-GB" sz="2480" b="1" dirty="0">
                <a:solidFill>
                  <a:srgbClr val="E21F1D"/>
                </a:solidFill>
                <a:latin typeface="+mn-lt"/>
                <a:ea typeface="+mn-ea"/>
                <a:cs typeface="+mn-cs"/>
              </a:rPr>
            </a:br>
            <a:endParaRPr lang="en-GB" sz="2480" b="1" dirty="0">
              <a:solidFill>
                <a:srgbClr val="E21F1D"/>
              </a:solidFill>
              <a:latin typeface="+mn-lt"/>
              <a:ea typeface="+mn-ea"/>
              <a:cs typeface="+mn-cs"/>
            </a:endParaRPr>
          </a:p>
        </p:txBody>
      </p:sp>
      <p:sp>
        <p:nvSpPr>
          <p:cNvPr id="10" name="Content Placeholder 2">
            <a:extLst>
              <a:ext uri="{FF2B5EF4-FFF2-40B4-BE49-F238E27FC236}">
                <a16:creationId xmlns:a16="http://schemas.microsoft.com/office/drawing/2014/main" id="{9AEE8E44-0752-A240-9622-F6AD564B6122}"/>
              </a:ext>
            </a:extLst>
          </p:cNvPr>
          <p:cNvSpPr txBox="1">
            <a:spLocks/>
          </p:cNvSpPr>
          <p:nvPr/>
        </p:nvSpPr>
        <p:spPr>
          <a:xfrm>
            <a:off x="1379384" y="1242367"/>
            <a:ext cx="9613342" cy="4937716"/>
          </a:xfrm>
          <a:prstGeom prst="rect">
            <a:avLst/>
          </a:prstGeom>
          <a:solidFill>
            <a:schemeClr val="bg1"/>
          </a:solidFill>
        </p:spPr>
        <p:txBody>
          <a:bodyPr>
            <a:normAutofit/>
          </a:bodyPr>
          <a:lstStyle>
            <a:lvl1pPr marL="303741" indent="-303741" algn="l" defTabSz="404988" rtl="0" eaLnBrk="1" latinLnBrk="0" hangingPunct="1">
              <a:spcBef>
                <a:spcPct val="20000"/>
              </a:spcBef>
              <a:buFont typeface="Arial"/>
              <a:buChar char="•"/>
              <a:defRPr sz="2835" kern="1200">
                <a:solidFill>
                  <a:schemeClr val="tx1"/>
                </a:solidFill>
                <a:latin typeface="+mn-lt"/>
                <a:ea typeface="+mn-ea"/>
                <a:cs typeface="+mn-cs"/>
              </a:defRPr>
            </a:lvl1pPr>
            <a:lvl2pPr marL="658105" indent="-253117" algn="l" defTabSz="404988" rtl="0" eaLnBrk="1" latinLnBrk="0" hangingPunct="1">
              <a:spcBef>
                <a:spcPct val="20000"/>
              </a:spcBef>
              <a:buFont typeface="Arial"/>
              <a:buChar char="–"/>
              <a:defRPr sz="2480" kern="1200">
                <a:solidFill>
                  <a:schemeClr val="tx1"/>
                </a:solidFill>
                <a:latin typeface="+mn-lt"/>
                <a:ea typeface="+mn-ea"/>
                <a:cs typeface="+mn-cs"/>
              </a:defRPr>
            </a:lvl2pPr>
            <a:lvl3pPr marL="1012469" indent="-202494" algn="l" defTabSz="404988" rtl="0" eaLnBrk="1" latinLnBrk="0" hangingPunct="1">
              <a:spcBef>
                <a:spcPct val="20000"/>
              </a:spcBef>
              <a:buFont typeface="Arial"/>
              <a:buChar char="•"/>
              <a:defRPr sz="2126" kern="1200">
                <a:solidFill>
                  <a:schemeClr val="tx1"/>
                </a:solidFill>
                <a:latin typeface="+mn-lt"/>
                <a:ea typeface="+mn-ea"/>
                <a:cs typeface="+mn-cs"/>
              </a:defRPr>
            </a:lvl3pPr>
            <a:lvl4pPr marL="1417457" indent="-202494" algn="l" defTabSz="404988" rtl="0" eaLnBrk="1" latinLnBrk="0" hangingPunct="1">
              <a:spcBef>
                <a:spcPct val="20000"/>
              </a:spcBef>
              <a:buFont typeface="Arial"/>
              <a:buChar char="–"/>
              <a:defRPr sz="1772" kern="1200">
                <a:solidFill>
                  <a:schemeClr val="tx1"/>
                </a:solidFill>
                <a:latin typeface="+mn-lt"/>
                <a:ea typeface="+mn-ea"/>
                <a:cs typeface="+mn-cs"/>
              </a:defRPr>
            </a:lvl4pPr>
            <a:lvl5pPr marL="1822445" indent="-202494" algn="l" defTabSz="404988" rtl="0" eaLnBrk="1" latinLnBrk="0" hangingPunct="1">
              <a:spcBef>
                <a:spcPct val="20000"/>
              </a:spcBef>
              <a:buFont typeface="Arial"/>
              <a:buChar char="»"/>
              <a:defRPr sz="1772" kern="1200">
                <a:solidFill>
                  <a:schemeClr val="tx1"/>
                </a:solidFill>
                <a:latin typeface="+mn-lt"/>
                <a:ea typeface="+mn-ea"/>
                <a:cs typeface="+mn-cs"/>
              </a:defRPr>
            </a:lvl5pPr>
            <a:lvl6pPr marL="2227433" indent="-202494" algn="l" defTabSz="404988" rtl="0" eaLnBrk="1" latinLnBrk="0" hangingPunct="1">
              <a:spcBef>
                <a:spcPct val="20000"/>
              </a:spcBef>
              <a:buFont typeface="Arial"/>
              <a:buChar char="•"/>
              <a:defRPr sz="1772" kern="1200">
                <a:solidFill>
                  <a:schemeClr val="tx1"/>
                </a:solidFill>
                <a:latin typeface="+mn-lt"/>
                <a:ea typeface="+mn-ea"/>
                <a:cs typeface="+mn-cs"/>
              </a:defRPr>
            </a:lvl6pPr>
            <a:lvl7pPr marL="2632420" indent="-202494" algn="l" defTabSz="404988" rtl="0" eaLnBrk="1" latinLnBrk="0" hangingPunct="1">
              <a:spcBef>
                <a:spcPct val="20000"/>
              </a:spcBef>
              <a:buFont typeface="Arial"/>
              <a:buChar char="•"/>
              <a:defRPr sz="1772" kern="1200">
                <a:solidFill>
                  <a:schemeClr val="tx1"/>
                </a:solidFill>
                <a:latin typeface="+mn-lt"/>
                <a:ea typeface="+mn-ea"/>
                <a:cs typeface="+mn-cs"/>
              </a:defRPr>
            </a:lvl7pPr>
            <a:lvl8pPr marL="3037408" indent="-202494" algn="l" defTabSz="404988" rtl="0" eaLnBrk="1" latinLnBrk="0" hangingPunct="1">
              <a:spcBef>
                <a:spcPct val="20000"/>
              </a:spcBef>
              <a:buFont typeface="Arial"/>
              <a:buChar char="•"/>
              <a:defRPr sz="1772" kern="1200">
                <a:solidFill>
                  <a:schemeClr val="tx1"/>
                </a:solidFill>
                <a:latin typeface="+mn-lt"/>
                <a:ea typeface="+mn-ea"/>
                <a:cs typeface="+mn-cs"/>
              </a:defRPr>
            </a:lvl8pPr>
            <a:lvl9pPr marL="3442396" indent="-202494" algn="l" defTabSz="404988" rtl="0" eaLnBrk="1" latinLnBrk="0" hangingPunct="1">
              <a:spcBef>
                <a:spcPct val="20000"/>
              </a:spcBef>
              <a:buFont typeface="Arial"/>
              <a:buChar char="•"/>
              <a:defRPr sz="1772" kern="1200">
                <a:solidFill>
                  <a:schemeClr val="tx1"/>
                </a:solidFill>
                <a:latin typeface="+mn-lt"/>
                <a:ea typeface="+mn-ea"/>
                <a:cs typeface="+mn-cs"/>
              </a:defRPr>
            </a:lvl9pPr>
          </a:lstStyle>
          <a:p>
            <a:pPr marL="228600" indent="-228600" defTabSz="914400">
              <a:spcBef>
                <a:spcPts val="1000"/>
              </a:spcBef>
              <a:buSzPct val="120000"/>
              <a:buBlip>
                <a:blip r:embed="rId3"/>
              </a:buBlip>
            </a:pPr>
            <a:r>
              <a:rPr lang="en-GB" sz="2400" b="1" dirty="0">
                <a:solidFill>
                  <a:srgbClr val="666666"/>
                </a:solidFill>
                <a:latin typeface="Acumin Pro" panose="020B0504020202020204" pitchFamily="34" charset="77"/>
              </a:rPr>
              <a:t>Telemedicine:</a:t>
            </a:r>
            <a:r>
              <a:rPr lang="en-GB" sz="2400" dirty="0">
                <a:solidFill>
                  <a:srgbClr val="666666"/>
                </a:solidFill>
                <a:latin typeface="Acumin Pro" panose="020B0504020202020204" pitchFamily="34" charset="77"/>
              </a:rPr>
              <a:t> the policy to keep non severe COVID patients at home + the need for telemonitoring other patients due to the closure of many clinic services, expand the use of telemedicine, that has low level of security.</a:t>
            </a:r>
          </a:p>
          <a:p>
            <a:pPr marL="228600" indent="-228600" defTabSz="914400">
              <a:spcBef>
                <a:spcPts val="1000"/>
              </a:spcBef>
              <a:buSzPct val="120000"/>
              <a:buBlip>
                <a:blip r:embed="rId3"/>
              </a:buBlip>
            </a:pPr>
            <a:r>
              <a:rPr lang="en-GB" sz="2400" b="1" dirty="0">
                <a:solidFill>
                  <a:srgbClr val="666666"/>
                </a:solidFill>
                <a:latin typeface="Acumin Pro" panose="020B0504020202020204" pitchFamily="34" charset="77"/>
              </a:rPr>
              <a:t>Infection monitoring data flows</a:t>
            </a:r>
            <a:r>
              <a:rPr lang="en-GB" sz="2400" dirty="0">
                <a:solidFill>
                  <a:srgbClr val="666666"/>
                </a:solidFill>
                <a:latin typeface="Acumin Pro" panose="020B0504020202020204" pitchFamily="34" charset="77"/>
              </a:rPr>
              <a:t>: there has been a major request of data flux to monitor infections, to do epidemiological reporting, etc. These data fluxes take place between Hospitals, Healthcare services and Regional or National Authorities; information sharing has low level of security.</a:t>
            </a:r>
          </a:p>
          <a:p>
            <a:pPr marL="228600" indent="-228600" defTabSz="914400">
              <a:spcBef>
                <a:spcPts val="1000"/>
              </a:spcBef>
              <a:buSzPct val="120000"/>
              <a:buBlip>
                <a:blip r:embed="rId3"/>
              </a:buBlip>
            </a:pPr>
            <a:r>
              <a:rPr lang="en-GB" sz="2400" b="1" dirty="0">
                <a:solidFill>
                  <a:srgbClr val="666666"/>
                </a:solidFill>
                <a:latin typeface="Acumin Pro" panose="020B0504020202020204" pitchFamily="34" charset="77"/>
              </a:rPr>
              <a:t>New Apps fast design:</a:t>
            </a:r>
            <a:r>
              <a:rPr lang="en-GB" sz="2400" dirty="0">
                <a:solidFill>
                  <a:srgbClr val="666666"/>
                </a:solidFill>
                <a:latin typeface="Acumin Pro" panose="020B0504020202020204" pitchFamily="34" charset="77"/>
              </a:rPr>
              <a:t> Healthcare sector needs to rapidly design and deploy Apps and </a:t>
            </a:r>
            <a:r>
              <a:rPr lang="en-GB" sz="2400">
                <a:solidFill>
                  <a:srgbClr val="666666"/>
                </a:solidFill>
                <a:latin typeface="Acumin Pro" panose="020B0504020202020204" pitchFamily="34" charset="77"/>
              </a:rPr>
              <a:t>back-end systems </a:t>
            </a:r>
            <a:r>
              <a:rPr lang="en-GB" sz="2400" dirty="0">
                <a:solidFill>
                  <a:srgbClr val="666666"/>
                </a:solidFill>
                <a:latin typeface="Acumin Pro" panose="020B0504020202020204" pitchFamily="34" charset="77"/>
              </a:rPr>
              <a:t>to better manage actual and potential  COVID-19 patients.</a:t>
            </a:r>
            <a:r>
              <a:rPr lang="it-IT" sz="2400" dirty="0">
                <a:solidFill>
                  <a:srgbClr val="666666"/>
                </a:solidFill>
                <a:latin typeface="Acumin Pro" panose="020B0504020202020204" pitchFamily="34" charset="77"/>
              </a:rPr>
              <a:t> </a:t>
            </a:r>
            <a:r>
              <a:rPr lang="en-GB" sz="2400" dirty="0">
                <a:solidFill>
                  <a:srgbClr val="666666"/>
                </a:solidFill>
                <a:latin typeface="Acumin Pro" panose="020B0504020202020204" pitchFamily="34" charset="77"/>
              </a:rPr>
              <a:t>Fast design risks to deliver non secure solutions.</a:t>
            </a:r>
          </a:p>
        </p:txBody>
      </p:sp>
      <p:sp>
        <p:nvSpPr>
          <p:cNvPr id="21" name="Segnaposto testo 3"/>
          <p:cNvSpPr txBox="1">
            <a:spLocks/>
          </p:cNvSpPr>
          <p:nvPr/>
        </p:nvSpPr>
        <p:spPr>
          <a:xfrm>
            <a:off x="1379383" y="932342"/>
            <a:ext cx="8782768" cy="565052"/>
          </a:xfrm>
          <a:prstGeom prst="rect">
            <a:avLst/>
          </a:prstGeom>
        </p:spPr>
        <p:txBody>
          <a:bodyPr anchor="ctr">
            <a:noAutofit/>
          </a:bodyPr>
          <a:lstStyle/>
          <a:p>
            <a:pPr algn="ctr" defTabSz="404988">
              <a:spcBef>
                <a:spcPct val="20000"/>
              </a:spcBef>
            </a:pPr>
            <a:endParaRPr lang="en-US" sz="2000" b="1" dirty="0">
              <a:solidFill>
                <a:srgbClr val="C00000"/>
              </a:solidFill>
            </a:endParaRPr>
          </a:p>
        </p:txBody>
      </p:sp>
      <p:sp>
        <p:nvSpPr>
          <p:cNvPr id="6" name="Segnaposto testo 3">
            <a:extLst>
              <a:ext uri="{FF2B5EF4-FFF2-40B4-BE49-F238E27FC236}">
                <a16:creationId xmlns:a16="http://schemas.microsoft.com/office/drawing/2014/main" id="{8C25F0EF-137F-D049-ABAB-495D3DCB8F73}"/>
              </a:ext>
            </a:extLst>
          </p:cNvPr>
          <p:cNvSpPr txBox="1">
            <a:spLocks/>
          </p:cNvSpPr>
          <p:nvPr/>
        </p:nvSpPr>
        <p:spPr>
          <a:xfrm>
            <a:off x="3850783" y="209029"/>
            <a:ext cx="7931314" cy="942438"/>
          </a:xfrm>
          <a:prstGeom prst="rect">
            <a:avLst/>
          </a:prstGeom>
        </p:spPr>
        <p:txBody>
          <a:bodyPr anchor="t">
            <a:noAutofit/>
          </a:bodyPr>
          <a:lstStyle/>
          <a:p>
            <a:pPr defTabSz="404988">
              <a:spcBef>
                <a:spcPct val="20000"/>
              </a:spcBef>
            </a:pPr>
            <a:r>
              <a:rPr lang="en-GB" sz="2480" b="1" dirty="0"/>
              <a:t>New vulnerabilities due to Covid-19 crisis situation </a:t>
            </a:r>
          </a:p>
        </p:txBody>
      </p:sp>
      <p:sp>
        <p:nvSpPr>
          <p:cNvPr id="7" name="Segnaposto numero diapositiva 4">
            <a:extLst>
              <a:ext uri="{FF2B5EF4-FFF2-40B4-BE49-F238E27FC236}">
                <a16:creationId xmlns:a16="http://schemas.microsoft.com/office/drawing/2014/main" id="{C1BECA34-17B1-7149-ABF3-3ED0CBADFFAE}"/>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6</a:t>
            </a:fld>
            <a:endParaRPr lang="it-IT" dirty="0"/>
          </a:p>
        </p:txBody>
      </p:sp>
      <p:sp>
        <p:nvSpPr>
          <p:cNvPr id="8" name="Segnaposto piè di pagina 5">
            <a:extLst>
              <a:ext uri="{FF2B5EF4-FFF2-40B4-BE49-F238E27FC236}">
                <a16:creationId xmlns:a16="http://schemas.microsoft.com/office/drawing/2014/main" id="{8617F293-0925-034E-B1B9-08CEC7A2FA62}"/>
              </a:ext>
            </a:extLst>
          </p:cNvPr>
          <p:cNvSpPr>
            <a:spLocks noGrp="1"/>
          </p:cNvSpPr>
          <p:nvPr>
            <p:ph type="ftr" sz="quarter" idx="3"/>
          </p:nvPr>
        </p:nvSpPr>
        <p:spPr>
          <a:xfrm>
            <a:off x="4221480" y="6531429"/>
            <a:ext cx="4114800" cy="261296"/>
          </a:xfrm>
        </p:spPr>
        <p:txBody>
          <a:bodyPr/>
          <a:lstStyle/>
          <a:p>
            <a:r>
              <a:rPr lang="it-IT" dirty="0"/>
              <a:t>www.panacearesearch.eu</a:t>
            </a:r>
          </a:p>
        </p:txBody>
      </p:sp>
      <p:pic>
        <p:nvPicPr>
          <p:cNvPr id="11" name="Immagine 10"/>
          <p:cNvPicPr>
            <a:picLocks noChangeAspect="1"/>
          </p:cNvPicPr>
          <p:nvPr/>
        </p:nvPicPr>
        <p:blipFill>
          <a:blip r:embed="rId4"/>
          <a:stretch>
            <a:fillRect/>
          </a:stretch>
        </p:blipFill>
        <p:spPr>
          <a:xfrm>
            <a:off x="10938692" y="74679"/>
            <a:ext cx="994251" cy="917626"/>
          </a:xfrm>
          <a:prstGeom prst="rect">
            <a:avLst/>
          </a:prstGeom>
        </p:spPr>
      </p:pic>
    </p:spTree>
    <p:extLst>
      <p:ext uri="{BB962C8B-B14F-4D97-AF65-F5344CB8AC3E}">
        <p14:creationId xmlns:p14="http://schemas.microsoft.com/office/powerpoint/2010/main" val="422242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7A706A-8C83-DA4B-B014-024F05A244AD}"/>
              </a:ext>
            </a:extLst>
          </p:cNvPr>
          <p:cNvSpPr txBox="1">
            <a:spLocks/>
          </p:cNvSpPr>
          <p:nvPr/>
        </p:nvSpPr>
        <p:spPr>
          <a:xfrm>
            <a:off x="1742574" y="1497395"/>
            <a:ext cx="9370018" cy="677059"/>
          </a:xfrm>
          <a:prstGeom prst="rect">
            <a:avLst/>
          </a:prstGeom>
        </p:spPr>
        <p:txBody>
          <a:bodyPr>
            <a:noAutofit/>
          </a:bodyPr>
          <a:lstStyle>
            <a:lvl1pPr algn="ctr" defTabSz="404988" rtl="0" eaLnBrk="1" latinLnBrk="0" hangingPunct="1">
              <a:spcBef>
                <a:spcPct val="0"/>
              </a:spcBef>
              <a:buNone/>
              <a:defRPr sz="3898" kern="1200">
                <a:solidFill>
                  <a:schemeClr val="tx1"/>
                </a:solidFill>
                <a:latin typeface="+mj-lt"/>
                <a:ea typeface="+mj-ea"/>
                <a:cs typeface="+mj-cs"/>
              </a:defRPr>
            </a:lvl1pPr>
          </a:lstStyle>
          <a:p>
            <a:br>
              <a:rPr lang="en-GB" sz="2480" b="1" dirty="0">
                <a:solidFill>
                  <a:srgbClr val="E21F1D"/>
                </a:solidFill>
                <a:latin typeface="+mn-lt"/>
                <a:ea typeface="+mn-ea"/>
                <a:cs typeface="+mn-cs"/>
              </a:rPr>
            </a:br>
            <a:endParaRPr lang="en-GB" sz="2480" b="1" dirty="0">
              <a:solidFill>
                <a:srgbClr val="E21F1D"/>
              </a:solidFill>
              <a:latin typeface="+mn-lt"/>
              <a:ea typeface="+mn-ea"/>
              <a:cs typeface="+mn-cs"/>
            </a:endParaRPr>
          </a:p>
        </p:txBody>
      </p:sp>
      <p:sp>
        <p:nvSpPr>
          <p:cNvPr id="10" name="Content Placeholder 2">
            <a:extLst>
              <a:ext uri="{FF2B5EF4-FFF2-40B4-BE49-F238E27FC236}">
                <a16:creationId xmlns:a16="http://schemas.microsoft.com/office/drawing/2014/main" id="{9AEE8E44-0752-A240-9622-F6AD564B6122}"/>
              </a:ext>
            </a:extLst>
          </p:cNvPr>
          <p:cNvSpPr txBox="1">
            <a:spLocks/>
          </p:cNvSpPr>
          <p:nvPr/>
        </p:nvSpPr>
        <p:spPr>
          <a:xfrm>
            <a:off x="1379384" y="1242367"/>
            <a:ext cx="9613342" cy="4937716"/>
          </a:xfrm>
          <a:prstGeom prst="rect">
            <a:avLst/>
          </a:prstGeom>
          <a:solidFill>
            <a:schemeClr val="bg1"/>
          </a:solidFill>
        </p:spPr>
        <p:txBody>
          <a:bodyPr>
            <a:normAutofit fontScale="85000" lnSpcReduction="20000"/>
          </a:bodyPr>
          <a:lstStyle>
            <a:lvl1pPr marL="303741" indent="-303741" algn="l" defTabSz="404988" rtl="0" eaLnBrk="1" latinLnBrk="0" hangingPunct="1">
              <a:spcBef>
                <a:spcPct val="20000"/>
              </a:spcBef>
              <a:buFont typeface="Arial"/>
              <a:buChar char="•"/>
              <a:defRPr sz="2835" kern="1200">
                <a:solidFill>
                  <a:schemeClr val="tx1"/>
                </a:solidFill>
                <a:latin typeface="+mn-lt"/>
                <a:ea typeface="+mn-ea"/>
                <a:cs typeface="+mn-cs"/>
              </a:defRPr>
            </a:lvl1pPr>
            <a:lvl2pPr marL="658105" indent="-253117" algn="l" defTabSz="404988" rtl="0" eaLnBrk="1" latinLnBrk="0" hangingPunct="1">
              <a:spcBef>
                <a:spcPct val="20000"/>
              </a:spcBef>
              <a:buFont typeface="Arial"/>
              <a:buChar char="–"/>
              <a:defRPr sz="2480" kern="1200">
                <a:solidFill>
                  <a:schemeClr val="tx1"/>
                </a:solidFill>
                <a:latin typeface="+mn-lt"/>
                <a:ea typeface="+mn-ea"/>
                <a:cs typeface="+mn-cs"/>
              </a:defRPr>
            </a:lvl2pPr>
            <a:lvl3pPr marL="1012469" indent="-202494" algn="l" defTabSz="404988" rtl="0" eaLnBrk="1" latinLnBrk="0" hangingPunct="1">
              <a:spcBef>
                <a:spcPct val="20000"/>
              </a:spcBef>
              <a:buFont typeface="Arial"/>
              <a:buChar char="•"/>
              <a:defRPr sz="2126" kern="1200">
                <a:solidFill>
                  <a:schemeClr val="tx1"/>
                </a:solidFill>
                <a:latin typeface="+mn-lt"/>
                <a:ea typeface="+mn-ea"/>
                <a:cs typeface="+mn-cs"/>
              </a:defRPr>
            </a:lvl3pPr>
            <a:lvl4pPr marL="1417457" indent="-202494" algn="l" defTabSz="404988" rtl="0" eaLnBrk="1" latinLnBrk="0" hangingPunct="1">
              <a:spcBef>
                <a:spcPct val="20000"/>
              </a:spcBef>
              <a:buFont typeface="Arial"/>
              <a:buChar char="–"/>
              <a:defRPr sz="1772" kern="1200">
                <a:solidFill>
                  <a:schemeClr val="tx1"/>
                </a:solidFill>
                <a:latin typeface="+mn-lt"/>
                <a:ea typeface="+mn-ea"/>
                <a:cs typeface="+mn-cs"/>
              </a:defRPr>
            </a:lvl4pPr>
            <a:lvl5pPr marL="1822445" indent="-202494" algn="l" defTabSz="404988" rtl="0" eaLnBrk="1" latinLnBrk="0" hangingPunct="1">
              <a:spcBef>
                <a:spcPct val="20000"/>
              </a:spcBef>
              <a:buFont typeface="Arial"/>
              <a:buChar char="»"/>
              <a:defRPr sz="1772" kern="1200">
                <a:solidFill>
                  <a:schemeClr val="tx1"/>
                </a:solidFill>
                <a:latin typeface="+mn-lt"/>
                <a:ea typeface="+mn-ea"/>
                <a:cs typeface="+mn-cs"/>
              </a:defRPr>
            </a:lvl5pPr>
            <a:lvl6pPr marL="2227433" indent="-202494" algn="l" defTabSz="404988" rtl="0" eaLnBrk="1" latinLnBrk="0" hangingPunct="1">
              <a:spcBef>
                <a:spcPct val="20000"/>
              </a:spcBef>
              <a:buFont typeface="Arial"/>
              <a:buChar char="•"/>
              <a:defRPr sz="1772" kern="1200">
                <a:solidFill>
                  <a:schemeClr val="tx1"/>
                </a:solidFill>
                <a:latin typeface="+mn-lt"/>
                <a:ea typeface="+mn-ea"/>
                <a:cs typeface="+mn-cs"/>
              </a:defRPr>
            </a:lvl6pPr>
            <a:lvl7pPr marL="2632420" indent="-202494" algn="l" defTabSz="404988" rtl="0" eaLnBrk="1" latinLnBrk="0" hangingPunct="1">
              <a:spcBef>
                <a:spcPct val="20000"/>
              </a:spcBef>
              <a:buFont typeface="Arial"/>
              <a:buChar char="•"/>
              <a:defRPr sz="1772" kern="1200">
                <a:solidFill>
                  <a:schemeClr val="tx1"/>
                </a:solidFill>
                <a:latin typeface="+mn-lt"/>
                <a:ea typeface="+mn-ea"/>
                <a:cs typeface="+mn-cs"/>
              </a:defRPr>
            </a:lvl7pPr>
            <a:lvl8pPr marL="3037408" indent="-202494" algn="l" defTabSz="404988" rtl="0" eaLnBrk="1" latinLnBrk="0" hangingPunct="1">
              <a:spcBef>
                <a:spcPct val="20000"/>
              </a:spcBef>
              <a:buFont typeface="Arial"/>
              <a:buChar char="•"/>
              <a:defRPr sz="1772" kern="1200">
                <a:solidFill>
                  <a:schemeClr val="tx1"/>
                </a:solidFill>
                <a:latin typeface="+mn-lt"/>
                <a:ea typeface="+mn-ea"/>
                <a:cs typeface="+mn-cs"/>
              </a:defRPr>
            </a:lvl8pPr>
            <a:lvl9pPr marL="3442396" indent="-202494" algn="l" defTabSz="404988" rtl="0" eaLnBrk="1" latinLnBrk="0" hangingPunct="1">
              <a:spcBef>
                <a:spcPct val="20000"/>
              </a:spcBef>
              <a:buFont typeface="Arial"/>
              <a:buChar char="•"/>
              <a:defRPr sz="1772" kern="1200">
                <a:solidFill>
                  <a:schemeClr val="tx1"/>
                </a:solidFill>
                <a:latin typeface="+mn-lt"/>
                <a:ea typeface="+mn-ea"/>
                <a:cs typeface="+mn-cs"/>
              </a:defRPr>
            </a:lvl9pPr>
          </a:lstStyle>
          <a:p>
            <a:pPr marL="228600" indent="-228600" defTabSz="914400">
              <a:lnSpc>
                <a:spcPct val="110000"/>
              </a:lnSpc>
              <a:spcBef>
                <a:spcPts val="1000"/>
              </a:spcBef>
              <a:buSzPct val="120000"/>
              <a:buBlip>
                <a:blip r:embed="rId3"/>
              </a:buBlip>
            </a:pPr>
            <a:r>
              <a:rPr lang="en-GB" sz="2400" b="1" dirty="0">
                <a:solidFill>
                  <a:srgbClr val="666666"/>
                </a:solidFill>
                <a:latin typeface="Acumin Pro" panose="020B0504020202020204" pitchFamily="34" charset="77"/>
              </a:rPr>
              <a:t>Smart work</a:t>
            </a:r>
            <a:r>
              <a:rPr lang="en-GB" sz="2400" dirty="0">
                <a:solidFill>
                  <a:srgbClr val="666666"/>
                </a:solidFill>
                <a:latin typeface="Acumin Pro" panose="020B0504020202020204" pitchFamily="34" charset="77"/>
              </a:rPr>
              <a:t>: Risk may come from technology illiteracy of the staff at home; increased risk of infection due to connections from home devices potentially defenceless (antivirus, patching, antimalware); carelessness in exchanging credentials with colleagues to VPN or shared folders</a:t>
            </a:r>
            <a:r>
              <a:rPr lang="it-IT" sz="2400" dirty="0">
                <a:solidFill>
                  <a:srgbClr val="666666"/>
                </a:solidFill>
                <a:latin typeface="Acumin Pro" panose="020B0504020202020204" pitchFamily="34" charset="77"/>
              </a:rPr>
              <a:t>.</a:t>
            </a:r>
          </a:p>
          <a:p>
            <a:pPr marL="228600" indent="-228600" defTabSz="914400">
              <a:lnSpc>
                <a:spcPct val="110000"/>
              </a:lnSpc>
              <a:spcBef>
                <a:spcPts val="1000"/>
              </a:spcBef>
              <a:buSzPct val="120000"/>
              <a:buBlip>
                <a:blip r:embed="rId3"/>
              </a:buBlip>
            </a:pPr>
            <a:r>
              <a:rPr lang="en-GB" sz="2400" b="1" dirty="0">
                <a:solidFill>
                  <a:srgbClr val="666666"/>
                </a:solidFill>
                <a:latin typeface="Acumin Pro" panose="020B0504020202020204" pitchFamily="34" charset="77"/>
              </a:rPr>
              <a:t>Non-healthcare sites used for healthcare operations</a:t>
            </a:r>
            <a:r>
              <a:rPr lang="en-GB" sz="2400" dirty="0">
                <a:solidFill>
                  <a:srgbClr val="666666"/>
                </a:solidFill>
                <a:latin typeface="Acumin Pro" panose="020B0504020202020204" pitchFamily="34" charset="77"/>
              </a:rPr>
              <a:t>: Temporary Hospitals, Churches, nearby Hotels, other empty but usable spaces have been upgraded to “hospital level” with consequent information fluxes. WIFI systems of these structures (e.g. Hotels) in general are not secure. Hackers can monitor traffic over air to steal access credentials.</a:t>
            </a:r>
          </a:p>
          <a:p>
            <a:pPr marL="228600" indent="-228600" defTabSz="914400">
              <a:lnSpc>
                <a:spcPct val="110000"/>
              </a:lnSpc>
              <a:spcBef>
                <a:spcPts val="1000"/>
              </a:spcBef>
              <a:buSzPct val="120000"/>
              <a:buBlip>
                <a:blip r:embed="rId3"/>
              </a:buBlip>
            </a:pPr>
            <a:r>
              <a:rPr lang="en-GB" sz="2400" b="1" dirty="0">
                <a:solidFill>
                  <a:srgbClr val="666666"/>
                </a:solidFill>
                <a:latin typeface="Acumin Pro" panose="020B0504020202020204" pitchFamily="34" charset="77"/>
              </a:rPr>
              <a:t>Use of new staff</a:t>
            </a:r>
            <a:r>
              <a:rPr lang="en-GB" sz="2400" dirty="0">
                <a:solidFill>
                  <a:srgbClr val="666666"/>
                </a:solidFill>
                <a:latin typeface="Acumin Pro" panose="020B0504020202020204" pitchFamily="34" charset="77"/>
              </a:rPr>
              <a:t>: newly hired healthcare personnel are inexperienced of company cybersecurity policies, and of the work environment (colleagues, superiors, accepted behaviours); moreover many of them are “Digital-natives, Generation Z” and take cybersecurity for granted, even if it’s not true; sudden arrival of massive new staff can weaken the provisioning, de-provisioning and profiling processes, leading to security issues.</a:t>
            </a:r>
          </a:p>
          <a:p>
            <a:pPr marL="228600" indent="-228600" defTabSz="914400">
              <a:lnSpc>
                <a:spcPct val="110000"/>
              </a:lnSpc>
              <a:spcBef>
                <a:spcPts val="1000"/>
              </a:spcBef>
              <a:buSzPct val="120000"/>
              <a:buBlip>
                <a:blip r:embed="rId3"/>
              </a:buBlip>
            </a:pPr>
            <a:r>
              <a:rPr lang="en-GB" sz="2400" b="1" dirty="0">
                <a:solidFill>
                  <a:srgbClr val="666666"/>
                </a:solidFill>
                <a:latin typeface="Acumin Pro" panose="020B0504020202020204" pitchFamily="34" charset="77"/>
              </a:rPr>
              <a:t>Staff-shifting </a:t>
            </a:r>
            <a:r>
              <a:rPr lang="en-GB" sz="2400" dirty="0">
                <a:solidFill>
                  <a:srgbClr val="666666"/>
                </a:solidFill>
                <a:latin typeface="Acumin Pro" panose="020B0504020202020204" pitchFamily="34" charset="77"/>
              </a:rPr>
              <a:t>from low output clinics to new positions utilizing the same credentials</a:t>
            </a:r>
          </a:p>
        </p:txBody>
      </p:sp>
      <p:sp>
        <p:nvSpPr>
          <p:cNvPr id="21" name="Segnaposto testo 3"/>
          <p:cNvSpPr txBox="1">
            <a:spLocks/>
          </p:cNvSpPr>
          <p:nvPr/>
        </p:nvSpPr>
        <p:spPr>
          <a:xfrm>
            <a:off x="1379383" y="932342"/>
            <a:ext cx="8782768" cy="565052"/>
          </a:xfrm>
          <a:prstGeom prst="rect">
            <a:avLst/>
          </a:prstGeom>
        </p:spPr>
        <p:txBody>
          <a:bodyPr anchor="ctr">
            <a:noAutofit/>
          </a:bodyPr>
          <a:lstStyle/>
          <a:p>
            <a:pPr algn="ctr" defTabSz="404988">
              <a:spcBef>
                <a:spcPct val="20000"/>
              </a:spcBef>
            </a:pPr>
            <a:endParaRPr lang="en-US" sz="2000" b="1" dirty="0">
              <a:solidFill>
                <a:srgbClr val="C00000"/>
              </a:solidFill>
            </a:endParaRPr>
          </a:p>
        </p:txBody>
      </p:sp>
      <p:sp>
        <p:nvSpPr>
          <p:cNvPr id="6" name="Segnaposto testo 3">
            <a:extLst>
              <a:ext uri="{FF2B5EF4-FFF2-40B4-BE49-F238E27FC236}">
                <a16:creationId xmlns:a16="http://schemas.microsoft.com/office/drawing/2014/main" id="{8C25F0EF-137F-D049-ABAB-495D3DCB8F73}"/>
              </a:ext>
            </a:extLst>
          </p:cNvPr>
          <p:cNvSpPr txBox="1">
            <a:spLocks/>
          </p:cNvSpPr>
          <p:nvPr/>
        </p:nvSpPr>
        <p:spPr>
          <a:xfrm>
            <a:off x="3850783" y="209029"/>
            <a:ext cx="7931314" cy="942438"/>
          </a:xfrm>
          <a:prstGeom prst="rect">
            <a:avLst/>
          </a:prstGeom>
        </p:spPr>
        <p:txBody>
          <a:bodyPr anchor="t">
            <a:noAutofit/>
          </a:bodyPr>
          <a:lstStyle/>
          <a:p>
            <a:pPr defTabSz="404988">
              <a:spcBef>
                <a:spcPct val="20000"/>
              </a:spcBef>
            </a:pPr>
            <a:r>
              <a:rPr lang="en-GB" sz="2480" b="1" dirty="0"/>
              <a:t>Vulnerabilities due to Covid-19 crisis situation</a:t>
            </a:r>
          </a:p>
        </p:txBody>
      </p:sp>
      <p:sp>
        <p:nvSpPr>
          <p:cNvPr id="7" name="Segnaposto numero diapositiva 4">
            <a:extLst>
              <a:ext uri="{FF2B5EF4-FFF2-40B4-BE49-F238E27FC236}">
                <a16:creationId xmlns:a16="http://schemas.microsoft.com/office/drawing/2014/main" id="{C1BECA34-17B1-7149-ABF3-3ED0CBADFFAE}"/>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7</a:t>
            </a:fld>
            <a:endParaRPr lang="it-IT" dirty="0"/>
          </a:p>
        </p:txBody>
      </p:sp>
      <p:sp>
        <p:nvSpPr>
          <p:cNvPr id="8" name="Segnaposto piè di pagina 5">
            <a:extLst>
              <a:ext uri="{FF2B5EF4-FFF2-40B4-BE49-F238E27FC236}">
                <a16:creationId xmlns:a16="http://schemas.microsoft.com/office/drawing/2014/main" id="{8617F293-0925-034E-B1B9-08CEC7A2FA62}"/>
              </a:ext>
            </a:extLst>
          </p:cNvPr>
          <p:cNvSpPr>
            <a:spLocks noGrp="1"/>
          </p:cNvSpPr>
          <p:nvPr>
            <p:ph type="ftr" sz="quarter" idx="3"/>
          </p:nvPr>
        </p:nvSpPr>
        <p:spPr>
          <a:xfrm>
            <a:off x="4221480" y="6531429"/>
            <a:ext cx="4114800" cy="261296"/>
          </a:xfrm>
        </p:spPr>
        <p:txBody>
          <a:bodyPr/>
          <a:lstStyle/>
          <a:p>
            <a:r>
              <a:rPr lang="it-IT" dirty="0"/>
              <a:t>www.panacearesearch.eu</a:t>
            </a:r>
          </a:p>
        </p:txBody>
      </p:sp>
      <p:pic>
        <p:nvPicPr>
          <p:cNvPr id="11" name="Immagine 10"/>
          <p:cNvPicPr>
            <a:picLocks noChangeAspect="1"/>
          </p:cNvPicPr>
          <p:nvPr/>
        </p:nvPicPr>
        <p:blipFill>
          <a:blip r:embed="rId4"/>
          <a:stretch>
            <a:fillRect/>
          </a:stretch>
        </p:blipFill>
        <p:spPr>
          <a:xfrm>
            <a:off x="10938692" y="74679"/>
            <a:ext cx="994251" cy="917626"/>
          </a:xfrm>
          <a:prstGeom prst="rect">
            <a:avLst/>
          </a:prstGeom>
        </p:spPr>
      </p:pic>
    </p:spTree>
    <p:extLst>
      <p:ext uri="{BB962C8B-B14F-4D97-AF65-F5344CB8AC3E}">
        <p14:creationId xmlns:p14="http://schemas.microsoft.com/office/powerpoint/2010/main" val="767059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7A706A-8C83-DA4B-B014-024F05A244AD}"/>
              </a:ext>
            </a:extLst>
          </p:cNvPr>
          <p:cNvSpPr txBox="1">
            <a:spLocks/>
          </p:cNvSpPr>
          <p:nvPr/>
        </p:nvSpPr>
        <p:spPr>
          <a:xfrm>
            <a:off x="1742574" y="1497395"/>
            <a:ext cx="9370018" cy="677059"/>
          </a:xfrm>
          <a:prstGeom prst="rect">
            <a:avLst/>
          </a:prstGeom>
        </p:spPr>
        <p:txBody>
          <a:bodyPr>
            <a:noAutofit/>
          </a:bodyPr>
          <a:lstStyle>
            <a:lvl1pPr algn="ctr" defTabSz="404988" rtl="0" eaLnBrk="1" latinLnBrk="0" hangingPunct="1">
              <a:spcBef>
                <a:spcPct val="0"/>
              </a:spcBef>
              <a:buNone/>
              <a:defRPr sz="3898" kern="1200">
                <a:solidFill>
                  <a:schemeClr val="tx1"/>
                </a:solidFill>
                <a:latin typeface="+mj-lt"/>
                <a:ea typeface="+mj-ea"/>
                <a:cs typeface="+mj-cs"/>
              </a:defRPr>
            </a:lvl1pPr>
          </a:lstStyle>
          <a:p>
            <a:br>
              <a:rPr lang="en-GB" sz="2480" b="1" dirty="0">
                <a:solidFill>
                  <a:srgbClr val="E21F1D"/>
                </a:solidFill>
                <a:latin typeface="+mn-lt"/>
                <a:ea typeface="+mn-ea"/>
                <a:cs typeface="+mn-cs"/>
              </a:rPr>
            </a:br>
            <a:endParaRPr lang="en-GB" sz="2480" b="1" dirty="0">
              <a:solidFill>
                <a:srgbClr val="E21F1D"/>
              </a:solidFill>
              <a:latin typeface="+mn-lt"/>
              <a:ea typeface="+mn-ea"/>
              <a:cs typeface="+mn-cs"/>
            </a:endParaRPr>
          </a:p>
        </p:txBody>
      </p:sp>
      <p:sp>
        <p:nvSpPr>
          <p:cNvPr id="10" name="Content Placeholder 2">
            <a:extLst>
              <a:ext uri="{FF2B5EF4-FFF2-40B4-BE49-F238E27FC236}">
                <a16:creationId xmlns:a16="http://schemas.microsoft.com/office/drawing/2014/main" id="{9AEE8E44-0752-A240-9622-F6AD564B6122}"/>
              </a:ext>
            </a:extLst>
          </p:cNvPr>
          <p:cNvSpPr txBox="1">
            <a:spLocks/>
          </p:cNvSpPr>
          <p:nvPr/>
        </p:nvSpPr>
        <p:spPr>
          <a:xfrm>
            <a:off x="1379384" y="1242367"/>
            <a:ext cx="9613342" cy="4937716"/>
          </a:xfrm>
          <a:prstGeom prst="rect">
            <a:avLst/>
          </a:prstGeom>
          <a:solidFill>
            <a:schemeClr val="bg1"/>
          </a:solidFill>
        </p:spPr>
        <p:txBody>
          <a:bodyPr>
            <a:normAutofit fontScale="77500" lnSpcReduction="20000"/>
          </a:bodyPr>
          <a:lstStyle>
            <a:lvl1pPr marL="303741" indent="-303741" algn="l" defTabSz="404988" rtl="0" eaLnBrk="1" latinLnBrk="0" hangingPunct="1">
              <a:spcBef>
                <a:spcPct val="20000"/>
              </a:spcBef>
              <a:buFont typeface="Arial"/>
              <a:buChar char="•"/>
              <a:defRPr sz="2835" kern="1200">
                <a:solidFill>
                  <a:schemeClr val="tx1"/>
                </a:solidFill>
                <a:latin typeface="+mn-lt"/>
                <a:ea typeface="+mn-ea"/>
                <a:cs typeface="+mn-cs"/>
              </a:defRPr>
            </a:lvl1pPr>
            <a:lvl2pPr marL="658105" indent="-253117" algn="l" defTabSz="404988" rtl="0" eaLnBrk="1" latinLnBrk="0" hangingPunct="1">
              <a:spcBef>
                <a:spcPct val="20000"/>
              </a:spcBef>
              <a:buFont typeface="Arial"/>
              <a:buChar char="–"/>
              <a:defRPr sz="2480" kern="1200">
                <a:solidFill>
                  <a:schemeClr val="tx1"/>
                </a:solidFill>
                <a:latin typeface="+mn-lt"/>
                <a:ea typeface="+mn-ea"/>
                <a:cs typeface="+mn-cs"/>
              </a:defRPr>
            </a:lvl2pPr>
            <a:lvl3pPr marL="1012469" indent="-202494" algn="l" defTabSz="404988" rtl="0" eaLnBrk="1" latinLnBrk="0" hangingPunct="1">
              <a:spcBef>
                <a:spcPct val="20000"/>
              </a:spcBef>
              <a:buFont typeface="Arial"/>
              <a:buChar char="•"/>
              <a:defRPr sz="2126" kern="1200">
                <a:solidFill>
                  <a:schemeClr val="tx1"/>
                </a:solidFill>
                <a:latin typeface="+mn-lt"/>
                <a:ea typeface="+mn-ea"/>
                <a:cs typeface="+mn-cs"/>
              </a:defRPr>
            </a:lvl3pPr>
            <a:lvl4pPr marL="1417457" indent="-202494" algn="l" defTabSz="404988" rtl="0" eaLnBrk="1" latinLnBrk="0" hangingPunct="1">
              <a:spcBef>
                <a:spcPct val="20000"/>
              </a:spcBef>
              <a:buFont typeface="Arial"/>
              <a:buChar char="–"/>
              <a:defRPr sz="1772" kern="1200">
                <a:solidFill>
                  <a:schemeClr val="tx1"/>
                </a:solidFill>
                <a:latin typeface="+mn-lt"/>
                <a:ea typeface="+mn-ea"/>
                <a:cs typeface="+mn-cs"/>
              </a:defRPr>
            </a:lvl4pPr>
            <a:lvl5pPr marL="1822445" indent="-202494" algn="l" defTabSz="404988" rtl="0" eaLnBrk="1" latinLnBrk="0" hangingPunct="1">
              <a:spcBef>
                <a:spcPct val="20000"/>
              </a:spcBef>
              <a:buFont typeface="Arial"/>
              <a:buChar char="»"/>
              <a:defRPr sz="1772" kern="1200">
                <a:solidFill>
                  <a:schemeClr val="tx1"/>
                </a:solidFill>
                <a:latin typeface="+mn-lt"/>
                <a:ea typeface="+mn-ea"/>
                <a:cs typeface="+mn-cs"/>
              </a:defRPr>
            </a:lvl5pPr>
            <a:lvl6pPr marL="2227433" indent="-202494" algn="l" defTabSz="404988" rtl="0" eaLnBrk="1" latinLnBrk="0" hangingPunct="1">
              <a:spcBef>
                <a:spcPct val="20000"/>
              </a:spcBef>
              <a:buFont typeface="Arial"/>
              <a:buChar char="•"/>
              <a:defRPr sz="1772" kern="1200">
                <a:solidFill>
                  <a:schemeClr val="tx1"/>
                </a:solidFill>
                <a:latin typeface="+mn-lt"/>
                <a:ea typeface="+mn-ea"/>
                <a:cs typeface="+mn-cs"/>
              </a:defRPr>
            </a:lvl6pPr>
            <a:lvl7pPr marL="2632420" indent="-202494" algn="l" defTabSz="404988" rtl="0" eaLnBrk="1" latinLnBrk="0" hangingPunct="1">
              <a:spcBef>
                <a:spcPct val="20000"/>
              </a:spcBef>
              <a:buFont typeface="Arial"/>
              <a:buChar char="•"/>
              <a:defRPr sz="1772" kern="1200">
                <a:solidFill>
                  <a:schemeClr val="tx1"/>
                </a:solidFill>
                <a:latin typeface="+mn-lt"/>
                <a:ea typeface="+mn-ea"/>
                <a:cs typeface="+mn-cs"/>
              </a:defRPr>
            </a:lvl7pPr>
            <a:lvl8pPr marL="3037408" indent="-202494" algn="l" defTabSz="404988" rtl="0" eaLnBrk="1" latinLnBrk="0" hangingPunct="1">
              <a:spcBef>
                <a:spcPct val="20000"/>
              </a:spcBef>
              <a:buFont typeface="Arial"/>
              <a:buChar char="•"/>
              <a:defRPr sz="1772" kern="1200">
                <a:solidFill>
                  <a:schemeClr val="tx1"/>
                </a:solidFill>
                <a:latin typeface="+mn-lt"/>
                <a:ea typeface="+mn-ea"/>
                <a:cs typeface="+mn-cs"/>
              </a:defRPr>
            </a:lvl8pPr>
            <a:lvl9pPr marL="3442396" indent="-202494" algn="l" defTabSz="404988" rtl="0" eaLnBrk="1" latinLnBrk="0" hangingPunct="1">
              <a:spcBef>
                <a:spcPct val="20000"/>
              </a:spcBef>
              <a:buFont typeface="Arial"/>
              <a:buChar char="•"/>
              <a:defRPr sz="1772" kern="1200">
                <a:solidFill>
                  <a:schemeClr val="tx1"/>
                </a:solidFill>
                <a:latin typeface="+mn-lt"/>
                <a:ea typeface="+mn-ea"/>
                <a:cs typeface="+mn-cs"/>
              </a:defRPr>
            </a:lvl9pPr>
          </a:lstStyle>
          <a:p>
            <a:pPr marL="228600" indent="-228600" defTabSz="914400">
              <a:spcBef>
                <a:spcPts val="1000"/>
              </a:spcBef>
              <a:buSzPct val="120000"/>
              <a:buBlip>
                <a:blip r:embed="rId3"/>
              </a:buBlip>
            </a:pPr>
            <a:r>
              <a:rPr lang="en-GB" sz="2400" dirty="0">
                <a:solidFill>
                  <a:srgbClr val="666666"/>
                </a:solidFill>
                <a:latin typeface="Acumin Pro" panose="020B0504020202020204" pitchFamily="34" charset="77"/>
              </a:rPr>
              <a:t>In US there are numerous initiatives in which the Government is stepping in to help Hospitals secure their systems.</a:t>
            </a:r>
          </a:p>
          <a:p>
            <a:pPr marL="228600" indent="-228600" defTabSz="914400">
              <a:spcBef>
                <a:spcPts val="1000"/>
              </a:spcBef>
              <a:buSzPct val="120000"/>
              <a:buBlip>
                <a:blip r:embed="rId3"/>
              </a:buBlip>
            </a:pPr>
            <a:r>
              <a:rPr lang="en-GB" sz="2400" dirty="0">
                <a:solidFill>
                  <a:srgbClr val="666666"/>
                </a:solidFill>
                <a:latin typeface="Acumin Pro" panose="020B0504020202020204" pitchFamily="34" charset="77"/>
              </a:rPr>
              <a:t>Before there was scarce intervention of Federal or National Cybersecurity Agencies for Healthcare domain, but now:</a:t>
            </a:r>
          </a:p>
          <a:p>
            <a:pPr marL="582964" lvl="1" indent="-228600" defTabSz="914400">
              <a:spcBef>
                <a:spcPts val="1000"/>
              </a:spcBef>
              <a:buSzPct val="120000"/>
              <a:buBlip>
                <a:blip r:embed="rId3"/>
              </a:buBlip>
            </a:pPr>
            <a:r>
              <a:rPr lang="en-GB" sz="2400" dirty="0">
                <a:solidFill>
                  <a:srgbClr val="666666"/>
                </a:solidFill>
                <a:latin typeface="Acumin Pro" panose="020B0504020202020204" pitchFamily="34" charset="77"/>
              </a:rPr>
              <a:t>Many campaigns are starting with Government giving more information to have healthcare operators to understand the risks</a:t>
            </a:r>
          </a:p>
          <a:p>
            <a:pPr marL="582964" lvl="1" indent="-228600" defTabSz="914400">
              <a:spcBef>
                <a:spcPts val="1000"/>
              </a:spcBef>
              <a:buSzPct val="120000"/>
              <a:buBlip>
                <a:blip r:embed="rId3"/>
              </a:buBlip>
            </a:pPr>
            <a:r>
              <a:rPr lang="en-GB" sz="2400" dirty="0">
                <a:solidFill>
                  <a:srgbClr val="666666"/>
                </a:solidFill>
                <a:latin typeface="Acumin Pro" panose="020B0504020202020204" pitchFamily="34" charset="77"/>
              </a:rPr>
              <a:t>there is a push toward a better healthcare cyber echo-system.</a:t>
            </a:r>
          </a:p>
          <a:p>
            <a:pPr marL="582964" lvl="1" indent="-228600" defTabSz="914400">
              <a:spcBef>
                <a:spcPts val="1000"/>
              </a:spcBef>
              <a:buSzPct val="120000"/>
              <a:buBlip>
                <a:blip r:embed="rId3"/>
              </a:buBlip>
            </a:pPr>
            <a:r>
              <a:rPr lang="en-GB" sz="2400" dirty="0">
                <a:solidFill>
                  <a:srgbClr val="666666"/>
                </a:solidFill>
                <a:latin typeface="Acumin Pro" panose="020B0504020202020204" pitchFamily="34" charset="77"/>
              </a:rPr>
              <a:t>Government is doing more Cyber-hygiene Scanning.</a:t>
            </a:r>
          </a:p>
          <a:p>
            <a:pPr marL="582964" lvl="1" indent="-228600" defTabSz="914400">
              <a:spcBef>
                <a:spcPts val="1000"/>
              </a:spcBef>
              <a:buSzPct val="120000"/>
              <a:buBlip>
                <a:blip r:embed="rId3"/>
              </a:buBlip>
            </a:pPr>
            <a:r>
              <a:rPr lang="en-GB" sz="2400" dirty="0">
                <a:solidFill>
                  <a:srgbClr val="666666"/>
                </a:solidFill>
                <a:latin typeface="Acumin Pro" panose="020B0504020202020204" pitchFamily="34" charset="77"/>
              </a:rPr>
              <a:t>EU has released guidelines on various sectors: Tracing Apps to support gradual lifting of confinement measures, Guidelines for Clinical Trials on COVID patients </a:t>
            </a:r>
          </a:p>
          <a:p>
            <a:pPr marL="582964" lvl="1" indent="-228600" defTabSz="914400">
              <a:spcBef>
                <a:spcPts val="1000"/>
              </a:spcBef>
              <a:buSzPct val="120000"/>
              <a:buBlip>
                <a:blip r:embed="rId3"/>
              </a:buBlip>
            </a:pPr>
            <a:r>
              <a:rPr lang="it-IT" dirty="0"/>
              <a:t>Progress </a:t>
            </a:r>
            <a:r>
              <a:rPr lang="it-IT" dirty="0" err="1"/>
              <a:t>is</a:t>
            </a:r>
            <a:r>
              <a:rPr lang="it-IT" dirty="0"/>
              <a:t> </a:t>
            </a:r>
            <a:r>
              <a:rPr lang="it-IT" dirty="0" err="1"/>
              <a:t>ongoing</a:t>
            </a:r>
            <a:r>
              <a:rPr lang="it-IT" dirty="0"/>
              <a:t> in </a:t>
            </a:r>
            <a:r>
              <a:rPr lang="it-IT" dirty="0" err="1"/>
              <a:t>health-related</a:t>
            </a:r>
            <a:r>
              <a:rPr lang="it-IT" dirty="0"/>
              <a:t> </a:t>
            </a:r>
            <a:r>
              <a:rPr lang="it-IT" dirty="0" err="1"/>
              <a:t>aspects</a:t>
            </a:r>
            <a:r>
              <a:rPr lang="it-IT" dirty="0"/>
              <a:t> of the NIS Directive. A newsletter item </a:t>
            </a:r>
            <a:r>
              <a:rPr lang="it-IT" dirty="0" err="1"/>
              <a:t>is</a:t>
            </a:r>
            <a:r>
              <a:rPr lang="it-IT" dirty="0"/>
              <a:t> under </a:t>
            </a:r>
            <a:r>
              <a:rPr lang="it-IT" dirty="0" err="1"/>
              <a:t>preparation</a:t>
            </a:r>
            <a:r>
              <a:rPr lang="it-IT" dirty="0"/>
              <a:t>.</a:t>
            </a:r>
            <a:endParaRPr lang="en-GB" sz="2400" dirty="0">
              <a:solidFill>
                <a:srgbClr val="666666"/>
              </a:solidFill>
              <a:latin typeface="Acumin Pro" panose="020B0504020202020204" pitchFamily="34" charset="77"/>
            </a:endParaRPr>
          </a:p>
          <a:p>
            <a:pPr marL="582964" lvl="1" indent="-228600" defTabSz="914400">
              <a:spcBef>
                <a:spcPts val="1000"/>
              </a:spcBef>
              <a:buSzPct val="120000"/>
              <a:buBlip>
                <a:blip r:embed="rId3"/>
              </a:buBlip>
            </a:pPr>
            <a:r>
              <a:rPr lang="en-GB" sz="2400" dirty="0">
                <a:solidFill>
                  <a:srgbClr val="666666"/>
                </a:solidFill>
                <a:latin typeface="Acumin Pro" panose="020B0504020202020204" pitchFamily="34" charset="77"/>
              </a:rPr>
              <a:t>In Greece for remote working the Hellenic Data Protection Authority has released a brief guide targeted at Data Privacy Protection, </a:t>
            </a:r>
            <a:r>
              <a:rPr lang="it-IT" dirty="0"/>
              <a:t> </a:t>
            </a:r>
          </a:p>
          <a:p>
            <a:pPr marL="582964" lvl="1" indent="-228600" defTabSz="914400">
              <a:spcBef>
                <a:spcPts val="1000"/>
              </a:spcBef>
              <a:buSzPct val="120000"/>
              <a:buBlip>
                <a:blip r:embed="rId3"/>
              </a:buBlip>
            </a:pPr>
            <a:r>
              <a:rPr lang="it-IT" sz="2400" dirty="0">
                <a:solidFill>
                  <a:srgbClr val="666666"/>
                </a:solidFill>
                <a:latin typeface="Acumin Pro" panose="020B0504020202020204" pitchFamily="34" charset="77"/>
              </a:rPr>
              <a:t>AIFA (</a:t>
            </a:r>
            <a:r>
              <a:rPr lang="it-IT" sz="2400" dirty="0" err="1">
                <a:solidFill>
                  <a:srgbClr val="666666"/>
                </a:solidFill>
                <a:latin typeface="Acumin Pro" panose="020B0504020202020204" pitchFamily="34" charset="77"/>
              </a:rPr>
              <a:t>Italian</a:t>
            </a:r>
            <a:r>
              <a:rPr lang="it-IT" sz="2400" dirty="0">
                <a:solidFill>
                  <a:srgbClr val="666666"/>
                </a:solidFill>
                <a:latin typeface="Acumin Pro" panose="020B0504020202020204" pitchFamily="34" charset="77"/>
              </a:rPr>
              <a:t> Agency of </a:t>
            </a:r>
            <a:r>
              <a:rPr lang="it-IT" sz="2400" dirty="0" err="1">
                <a:solidFill>
                  <a:srgbClr val="666666"/>
                </a:solidFill>
                <a:latin typeface="Acumin Pro" panose="020B0504020202020204" pitchFamily="34" charset="77"/>
              </a:rPr>
              <a:t>Pharma</a:t>
            </a:r>
            <a:r>
              <a:rPr lang="it-IT" sz="2400" dirty="0">
                <a:solidFill>
                  <a:srgbClr val="666666"/>
                </a:solidFill>
                <a:latin typeface="Acumin Pro" panose="020B0504020202020204" pitchFamily="34" charset="77"/>
              </a:rPr>
              <a:t>) </a:t>
            </a:r>
            <a:r>
              <a:rPr lang="it-IT" sz="2400" dirty="0" err="1">
                <a:solidFill>
                  <a:srgbClr val="666666"/>
                </a:solidFill>
                <a:latin typeface="Acumin Pro" panose="020B0504020202020204" pitchFamily="34" charset="77"/>
              </a:rPr>
              <a:t>issued</a:t>
            </a:r>
            <a:r>
              <a:rPr lang="it-IT" sz="2400" dirty="0">
                <a:solidFill>
                  <a:srgbClr val="666666"/>
                </a:solidFill>
                <a:latin typeface="Acumin Pro" panose="020B0504020202020204" pitchFamily="34" charset="77"/>
              </a:rPr>
              <a:t> </a:t>
            </a:r>
            <a:r>
              <a:rPr lang="it-IT" sz="2400" dirty="0" err="1">
                <a:solidFill>
                  <a:srgbClr val="666666"/>
                </a:solidFill>
                <a:latin typeface="Acumin Pro" panose="020B0504020202020204" pitchFamily="34" charset="77"/>
              </a:rPr>
              <a:t>guidelines</a:t>
            </a:r>
            <a:r>
              <a:rPr lang="it-IT" sz="2400" dirty="0">
                <a:solidFill>
                  <a:srgbClr val="666666"/>
                </a:solidFill>
                <a:latin typeface="Acumin Pro" panose="020B0504020202020204" pitchFamily="34" charset="77"/>
              </a:rPr>
              <a:t> for data </a:t>
            </a:r>
            <a:r>
              <a:rPr lang="it-IT" sz="2400" dirty="0" err="1">
                <a:solidFill>
                  <a:srgbClr val="666666"/>
                </a:solidFill>
                <a:latin typeface="Acumin Pro" panose="020B0504020202020204" pitchFamily="34" charset="77"/>
              </a:rPr>
              <a:t>protection</a:t>
            </a:r>
            <a:r>
              <a:rPr lang="it-IT" sz="2400" dirty="0">
                <a:solidFill>
                  <a:srgbClr val="666666"/>
                </a:solidFill>
                <a:latin typeface="Acumin Pro" panose="020B0504020202020204" pitchFamily="34" charset="77"/>
              </a:rPr>
              <a:t> in the </a:t>
            </a:r>
            <a:r>
              <a:rPr lang="it-IT" sz="2400" dirty="0" err="1">
                <a:solidFill>
                  <a:srgbClr val="666666"/>
                </a:solidFill>
                <a:latin typeface="Acumin Pro" panose="020B0504020202020204" pitchFamily="34" charset="77"/>
              </a:rPr>
              <a:t>context</a:t>
            </a:r>
            <a:r>
              <a:rPr lang="it-IT" sz="2400" dirty="0">
                <a:solidFill>
                  <a:srgbClr val="666666"/>
                </a:solidFill>
                <a:latin typeface="Acumin Pro" panose="020B0504020202020204" pitchFamily="34" charset="77"/>
              </a:rPr>
              <a:t> of </a:t>
            </a:r>
            <a:r>
              <a:rPr lang="it-IT" sz="2400" dirty="0" err="1">
                <a:solidFill>
                  <a:srgbClr val="666666"/>
                </a:solidFill>
                <a:latin typeface="Acumin Pro" panose="020B0504020202020204" pitchFamily="34" charset="77"/>
              </a:rPr>
              <a:t>clinical</a:t>
            </a:r>
            <a:r>
              <a:rPr lang="it-IT" sz="2400" dirty="0">
                <a:solidFill>
                  <a:srgbClr val="666666"/>
                </a:solidFill>
                <a:latin typeface="Acumin Pro" panose="020B0504020202020204" pitchFamily="34" charset="77"/>
              </a:rPr>
              <a:t> trials from remote </a:t>
            </a:r>
          </a:p>
          <a:p>
            <a:pPr marL="582964" lvl="1" indent="-228600" defTabSz="914400">
              <a:spcBef>
                <a:spcPts val="1000"/>
              </a:spcBef>
              <a:buSzPct val="120000"/>
              <a:buBlip>
                <a:blip r:embed="rId3"/>
              </a:buBlip>
            </a:pPr>
            <a:endParaRPr lang="en-GB" sz="2400" dirty="0">
              <a:solidFill>
                <a:srgbClr val="666666"/>
              </a:solidFill>
              <a:latin typeface="Acumin Pro" panose="020B0504020202020204" pitchFamily="34" charset="77"/>
            </a:endParaRPr>
          </a:p>
        </p:txBody>
      </p:sp>
      <p:sp>
        <p:nvSpPr>
          <p:cNvPr id="21" name="Segnaposto testo 3"/>
          <p:cNvSpPr txBox="1">
            <a:spLocks/>
          </p:cNvSpPr>
          <p:nvPr/>
        </p:nvSpPr>
        <p:spPr>
          <a:xfrm>
            <a:off x="1379383" y="932342"/>
            <a:ext cx="8782768" cy="565052"/>
          </a:xfrm>
          <a:prstGeom prst="rect">
            <a:avLst/>
          </a:prstGeom>
        </p:spPr>
        <p:txBody>
          <a:bodyPr anchor="ctr">
            <a:noAutofit/>
          </a:bodyPr>
          <a:lstStyle/>
          <a:p>
            <a:pPr algn="ctr" defTabSz="404988">
              <a:spcBef>
                <a:spcPct val="20000"/>
              </a:spcBef>
            </a:pPr>
            <a:endParaRPr lang="en-US" sz="2000" b="1" dirty="0">
              <a:solidFill>
                <a:srgbClr val="C00000"/>
              </a:solidFill>
            </a:endParaRPr>
          </a:p>
        </p:txBody>
      </p:sp>
      <p:sp>
        <p:nvSpPr>
          <p:cNvPr id="6" name="Segnaposto testo 3">
            <a:extLst>
              <a:ext uri="{FF2B5EF4-FFF2-40B4-BE49-F238E27FC236}">
                <a16:creationId xmlns:a16="http://schemas.microsoft.com/office/drawing/2014/main" id="{8C25F0EF-137F-D049-ABAB-495D3DCB8F73}"/>
              </a:ext>
            </a:extLst>
          </p:cNvPr>
          <p:cNvSpPr txBox="1">
            <a:spLocks/>
          </p:cNvSpPr>
          <p:nvPr/>
        </p:nvSpPr>
        <p:spPr>
          <a:xfrm>
            <a:off x="3850783" y="209029"/>
            <a:ext cx="7931314" cy="942438"/>
          </a:xfrm>
          <a:prstGeom prst="rect">
            <a:avLst/>
          </a:prstGeom>
        </p:spPr>
        <p:txBody>
          <a:bodyPr anchor="t">
            <a:noAutofit/>
          </a:bodyPr>
          <a:lstStyle/>
          <a:p>
            <a:pPr defTabSz="404988">
              <a:spcBef>
                <a:spcPct val="20000"/>
              </a:spcBef>
            </a:pPr>
            <a:r>
              <a:rPr lang="en-GB" sz="2480" b="1" dirty="0"/>
              <a:t>What Governments/EU can do</a:t>
            </a:r>
          </a:p>
        </p:txBody>
      </p:sp>
      <p:sp>
        <p:nvSpPr>
          <p:cNvPr id="7" name="Segnaposto numero diapositiva 4">
            <a:extLst>
              <a:ext uri="{FF2B5EF4-FFF2-40B4-BE49-F238E27FC236}">
                <a16:creationId xmlns:a16="http://schemas.microsoft.com/office/drawing/2014/main" id="{C1BECA34-17B1-7149-ABF3-3ED0CBADFFAE}"/>
              </a:ext>
            </a:extLst>
          </p:cNvPr>
          <p:cNvSpPr>
            <a:spLocks noGrp="1"/>
          </p:cNvSpPr>
          <p:nvPr>
            <p:ph type="sldNum" sz="quarter" idx="4"/>
          </p:nvPr>
        </p:nvSpPr>
        <p:spPr>
          <a:xfrm>
            <a:off x="8610600" y="6531429"/>
            <a:ext cx="2743200" cy="261296"/>
          </a:xfrm>
        </p:spPr>
        <p:txBody>
          <a:bodyPr/>
          <a:lstStyle/>
          <a:p>
            <a:fld id="{CC526A9B-8C67-7942-98DE-0DB5C5796EA1}" type="slidenum">
              <a:rPr lang="it-IT" smtClean="0"/>
              <a:pPr/>
              <a:t>8</a:t>
            </a:fld>
            <a:endParaRPr lang="it-IT" dirty="0"/>
          </a:p>
        </p:txBody>
      </p:sp>
      <p:sp>
        <p:nvSpPr>
          <p:cNvPr id="8" name="Segnaposto piè di pagina 5">
            <a:extLst>
              <a:ext uri="{FF2B5EF4-FFF2-40B4-BE49-F238E27FC236}">
                <a16:creationId xmlns:a16="http://schemas.microsoft.com/office/drawing/2014/main" id="{8617F293-0925-034E-B1B9-08CEC7A2FA62}"/>
              </a:ext>
            </a:extLst>
          </p:cNvPr>
          <p:cNvSpPr>
            <a:spLocks noGrp="1"/>
          </p:cNvSpPr>
          <p:nvPr>
            <p:ph type="ftr" sz="quarter" idx="3"/>
          </p:nvPr>
        </p:nvSpPr>
        <p:spPr>
          <a:xfrm>
            <a:off x="4221480" y="6531429"/>
            <a:ext cx="4114800" cy="261296"/>
          </a:xfrm>
        </p:spPr>
        <p:txBody>
          <a:bodyPr/>
          <a:lstStyle/>
          <a:p>
            <a:r>
              <a:rPr lang="it-IT" dirty="0"/>
              <a:t>www.panacearesearch.eu</a:t>
            </a:r>
          </a:p>
        </p:txBody>
      </p:sp>
      <p:pic>
        <p:nvPicPr>
          <p:cNvPr id="11" name="Immagine 10"/>
          <p:cNvPicPr>
            <a:picLocks noChangeAspect="1"/>
          </p:cNvPicPr>
          <p:nvPr/>
        </p:nvPicPr>
        <p:blipFill>
          <a:blip r:embed="rId4"/>
          <a:stretch>
            <a:fillRect/>
          </a:stretch>
        </p:blipFill>
        <p:spPr>
          <a:xfrm>
            <a:off x="10938692" y="74679"/>
            <a:ext cx="994251" cy="917626"/>
          </a:xfrm>
          <a:prstGeom prst="rect">
            <a:avLst/>
          </a:prstGeom>
        </p:spPr>
      </p:pic>
    </p:spTree>
    <p:extLst>
      <p:ext uri="{BB962C8B-B14F-4D97-AF65-F5344CB8AC3E}">
        <p14:creationId xmlns:p14="http://schemas.microsoft.com/office/powerpoint/2010/main" val="81911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D946156-1CAB-1148-B52E-9BD2834977A5}"/>
              </a:ext>
            </a:extLst>
          </p:cNvPr>
          <p:cNvSpPr>
            <a:spLocks noGrp="1"/>
          </p:cNvSpPr>
          <p:nvPr>
            <p:ph type="sldNum" sz="quarter" idx="4"/>
          </p:nvPr>
        </p:nvSpPr>
        <p:spPr/>
        <p:txBody>
          <a:bodyPr/>
          <a:lstStyle/>
          <a:p>
            <a:fld id="{CC526A9B-8C67-7942-98DE-0DB5C5796EA1}" type="slidenum">
              <a:rPr lang="it-IT" smtClean="0"/>
              <a:pPr/>
              <a:t>9</a:t>
            </a:fld>
            <a:endParaRPr lang="it-IT" dirty="0"/>
          </a:p>
        </p:txBody>
      </p:sp>
      <p:sp>
        <p:nvSpPr>
          <p:cNvPr id="3" name="Segnaposto piè di pagina 2">
            <a:extLst>
              <a:ext uri="{FF2B5EF4-FFF2-40B4-BE49-F238E27FC236}">
                <a16:creationId xmlns:a16="http://schemas.microsoft.com/office/drawing/2014/main" id="{F91655C4-E91D-D24E-BFE6-306BDC82FE4D}"/>
              </a:ext>
            </a:extLst>
          </p:cNvPr>
          <p:cNvSpPr>
            <a:spLocks noGrp="1"/>
          </p:cNvSpPr>
          <p:nvPr>
            <p:ph type="ftr" sz="quarter" idx="3"/>
          </p:nvPr>
        </p:nvSpPr>
        <p:spPr/>
        <p:txBody>
          <a:bodyPr/>
          <a:lstStyle/>
          <a:p>
            <a:r>
              <a:rPr lang="it-IT"/>
              <a:t>www.panacearesearch.eu</a:t>
            </a:r>
            <a:endParaRPr lang="it-IT" dirty="0"/>
          </a:p>
        </p:txBody>
      </p:sp>
      <p:sp>
        <p:nvSpPr>
          <p:cNvPr id="4" name="CasellaDiTesto 3">
            <a:extLst>
              <a:ext uri="{FF2B5EF4-FFF2-40B4-BE49-F238E27FC236}">
                <a16:creationId xmlns:a16="http://schemas.microsoft.com/office/drawing/2014/main" id="{02384482-435E-4844-B0BB-B73FD4C3C4E7}"/>
              </a:ext>
            </a:extLst>
          </p:cNvPr>
          <p:cNvSpPr txBox="1"/>
          <p:nvPr/>
        </p:nvSpPr>
        <p:spPr>
          <a:xfrm>
            <a:off x="4129114" y="474562"/>
            <a:ext cx="5174878" cy="461665"/>
          </a:xfrm>
          <a:prstGeom prst="rect">
            <a:avLst/>
          </a:prstGeom>
          <a:noFill/>
        </p:spPr>
        <p:txBody>
          <a:bodyPr wrap="none" rtlCol="0">
            <a:spAutoFit/>
          </a:bodyPr>
          <a:lstStyle/>
          <a:p>
            <a:r>
              <a:rPr lang="it-IT" sz="2400" b="1" dirty="0" err="1"/>
              <a:t>Thinking</a:t>
            </a:r>
            <a:r>
              <a:rPr lang="it-IT" sz="2400" b="1" dirty="0"/>
              <a:t> </a:t>
            </a:r>
            <a:r>
              <a:rPr lang="it-IT" sz="2400" b="1" dirty="0" err="1"/>
              <a:t>ahead</a:t>
            </a:r>
            <a:r>
              <a:rPr lang="it-IT" sz="2400" b="1" dirty="0"/>
              <a:t> for a Hospital </a:t>
            </a:r>
            <a:r>
              <a:rPr lang="it-IT" sz="2400" b="1" dirty="0" err="1"/>
              <a:t>Structure</a:t>
            </a:r>
            <a:endParaRPr lang="it-IT" sz="2400" b="1" dirty="0"/>
          </a:p>
        </p:txBody>
      </p:sp>
      <p:sp>
        <p:nvSpPr>
          <p:cNvPr id="6" name="Rettangolo 5">
            <a:extLst>
              <a:ext uri="{FF2B5EF4-FFF2-40B4-BE49-F238E27FC236}">
                <a16:creationId xmlns:a16="http://schemas.microsoft.com/office/drawing/2014/main" id="{C0953F09-5DFB-5740-8C92-AFA69BA1A747}"/>
              </a:ext>
            </a:extLst>
          </p:cNvPr>
          <p:cNvSpPr/>
          <p:nvPr/>
        </p:nvSpPr>
        <p:spPr>
          <a:xfrm>
            <a:off x="2148874" y="1967916"/>
            <a:ext cx="6096000" cy="2862322"/>
          </a:xfrm>
          <a:prstGeom prst="rect">
            <a:avLst/>
          </a:prstGeom>
        </p:spPr>
        <p:txBody>
          <a:bodyPr>
            <a:spAutoFit/>
          </a:bodyPr>
          <a:lstStyle/>
          <a:p>
            <a:pPr marL="342900" lvl="0" indent="-342900">
              <a:spcAft>
                <a:spcPts val="0"/>
              </a:spcAft>
              <a:buSzPts val="1000"/>
              <a:buFont typeface="Symbol" pitchFamily="2" charset="2"/>
              <a:buChar char=""/>
              <a:tabLst>
                <a:tab pos="4572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Which of the emergency measures that were put into place need a closer look (from a security perspective). </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And </a:t>
            </a:r>
            <a:r>
              <a:rPr lang="it-IT" sz="2000" dirty="0" err="1">
                <a:latin typeface="Times New Roman" panose="02020603050405020304" pitchFamily="18" charset="0"/>
                <a:ea typeface="Times New Roman" panose="02020603050405020304" pitchFamily="18" charset="0"/>
                <a:cs typeface="Times New Roman" panose="02020603050405020304" pitchFamily="18" charset="0"/>
              </a:rPr>
              <a:t>which</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 are </a:t>
            </a:r>
            <a:r>
              <a:rPr lang="it-IT" sz="2000" dirty="0" err="1">
                <a:latin typeface="Times New Roman" panose="02020603050405020304" pitchFamily="18" charset="0"/>
                <a:ea typeface="Times New Roman" panose="02020603050405020304" pitchFamily="18" charset="0"/>
                <a:cs typeface="Times New Roman" panose="02020603050405020304" pitchFamily="18" charset="0"/>
              </a:rPr>
              <a:t>here</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 to stay</a:t>
            </a:r>
          </a:p>
          <a:p>
            <a:pPr marL="342900" lvl="0" indent="-342900">
              <a:spcAft>
                <a:spcPts val="0"/>
              </a:spcAft>
              <a:buSzPts val="1000"/>
              <a:buFont typeface="Symbol" pitchFamily="2" charset="2"/>
              <a:buChar char=""/>
              <a:tabLst>
                <a:tab pos="457200" algn="l"/>
              </a:tabLst>
            </a:pP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How have attackers modified their approach to the current dynamics in healthcare? </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And </a:t>
            </a:r>
            <a:r>
              <a:rPr lang="it-IT" sz="2000" dirty="0" err="1">
                <a:latin typeface="Times New Roman" panose="02020603050405020304" pitchFamily="18" charset="0"/>
                <a:ea typeface="Times New Roman" panose="02020603050405020304" pitchFamily="18" charset="0"/>
                <a:cs typeface="Times New Roman" panose="02020603050405020304" pitchFamily="18" charset="0"/>
              </a:rPr>
              <a:t>what</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 to look out for. </a:t>
            </a:r>
          </a:p>
          <a:p>
            <a:pPr marL="342900" lvl="0" indent="-342900">
              <a:spcAft>
                <a:spcPts val="0"/>
              </a:spcAft>
              <a:buSzPts val="1000"/>
              <a:buFont typeface="Symbol" pitchFamily="2" charset="2"/>
              <a:buChar char=""/>
              <a:tabLst>
                <a:tab pos="457200" algn="l"/>
              </a:tabLst>
            </a:pP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SzPts val="1000"/>
              <a:buFont typeface="Symbol" pitchFamily="2" charset="2"/>
              <a:buChar char=""/>
              <a:tabLst>
                <a:tab pos="4572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What we predict the “new normal” is going to be.</a:t>
            </a:r>
            <a:endParaRPr lang="it-IT"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96143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11373</TotalTime>
  <Words>1491</Words>
  <Application>Microsoft Office PowerPoint</Application>
  <PresentationFormat>Widescreen</PresentationFormat>
  <Paragraphs>127</Paragraphs>
  <Slides>12</Slides>
  <Notes>10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12</vt:i4>
      </vt:variant>
    </vt:vector>
  </HeadingPairs>
  <TitlesOfParts>
    <vt:vector size="24" baseType="lpstr">
      <vt:lpstr>ＭＳ Ｐゴシック</vt:lpstr>
      <vt:lpstr>.Hiragino Kaku Gothic Interface W3</vt:lpstr>
      <vt:lpstr>Acumin Pro</vt:lpstr>
      <vt:lpstr>Apple Symbols</vt:lpstr>
      <vt:lpstr>Arial</vt:lpstr>
      <vt:lpstr>Calibri</vt:lpstr>
      <vt:lpstr>Calibri Light</vt:lpstr>
      <vt:lpstr>Source Serif Pro</vt:lpstr>
      <vt:lpstr>Symbol</vt:lpstr>
      <vt:lpstr>System Font</vt:lpstr>
      <vt:lpstr>Times New Roman</vt:lpstr>
      <vt:lpstr>Custom Design</vt:lpstr>
      <vt:lpstr>  “Front-line” experience with healthcare cybersecurity in the Covid-19 context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 for your attention!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Stephanie Parker</cp:lastModifiedBy>
  <cp:revision>289</cp:revision>
  <dcterms:created xsi:type="dcterms:W3CDTF">2018-12-31T08:46:56Z</dcterms:created>
  <dcterms:modified xsi:type="dcterms:W3CDTF">2020-06-23T07:25:55Z</dcterms:modified>
</cp:coreProperties>
</file>